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Barlow Semi Condensed" panose="020F0502020204030204" pitchFamily="34" charset="0"/>
      <p:regular r:id="rId22"/>
      <p:bold r:id="rId23"/>
      <p:italic r:id="rId24"/>
      <p:boldItalic r:id="rId25"/>
    </p:embeddedFont>
    <p:embeddedFont>
      <p:font typeface="Barlow Semi Condensed Medium" panose="020F0502020204030204" pitchFamily="34" charset="0"/>
      <p:regular r:id="rId26"/>
      <p:bold r:id="rId27"/>
      <p:italic r:id="rId28"/>
      <p:boldItalic r:id="rId29"/>
    </p:embeddedFont>
    <p:embeddedFont>
      <p:font typeface="Barlow Semi Condensed SemiBold"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Light" panose="020F0302020204030204" pitchFamily="34" charset="0"/>
      <p:regular r:id="rId38"/>
      <p:bold r:id="rId39"/>
      <p:italic r:id="rId40"/>
      <p:boldItalic r:id="rId41"/>
    </p:embeddedFont>
    <p:embeddedFont>
      <p:font typeface="Roboto Medium" panose="020F0502020204030204" pitchFamily="34" charset="0"/>
      <p:regular r:id="rId42"/>
      <p:bold r:id="rId43"/>
      <p:italic r:id="rId44"/>
      <p:boldItalic r:id="rId45"/>
    </p:embeddedFont>
    <p:embeddedFont>
      <p:font typeface="Trebuchet MS" panose="020B0703020202090204" pitchFamily="34" charset="0"/>
      <p:regular r:id="rId46"/>
      <p:bold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1a+fNJPiRi5mWMclBkxbuehK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06" d="100"/>
          <a:sy n="106" d="100"/>
        </p:scale>
        <p:origin x="79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2" indent="0" algn="l" rtl="0">
              <a:lnSpc>
                <a:spcPct val="100000"/>
              </a:lnSpc>
              <a:spcBef>
                <a:spcPts val="0"/>
              </a:spcBef>
              <a:spcAft>
                <a:spcPts val="0"/>
              </a:spcAft>
              <a:buSzPts val="1100"/>
              <a:buNone/>
            </a:pPr>
            <a:endParaRPr>
              <a:solidFill>
                <a:schemeClr val="dk1"/>
              </a:solidFill>
              <a:latin typeface="Barlow Semi Condensed Medium"/>
              <a:ea typeface="Barlow Semi Condensed Medium"/>
              <a:cs typeface="Barlow Semi Condensed Medium"/>
              <a:sym typeface="Barlow Semi Condensed Medium"/>
            </a:endParaRPr>
          </a:p>
        </p:txBody>
      </p:sp>
      <p:sp>
        <p:nvSpPr>
          <p:cNvPr id="317" name="Google Shape;3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9838d3e92_0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g119838d3e9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2" indent="0" algn="l" rtl="0">
              <a:lnSpc>
                <a:spcPct val="100000"/>
              </a:lnSpc>
              <a:spcBef>
                <a:spcPts val="0"/>
              </a:spcBef>
              <a:spcAft>
                <a:spcPts val="0"/>
              </a:spcAft>
              <a:buClr>
                <a:schemeClr val="dk1"/>
              </a:buClr>
              <a:buSzPts val="1100"/>
              <a:buFont typeface="Arial"/>
              <a:buNone/>
            </a:pPr>
            <a:r>
              <a:rPr lang="en-GB">
                <a:solidFill>
                  <a:schemeClr val="dk1"/>
                </a:solidFill>
                <a:latin typeface="Barlow Semi Condensed Medium"/>
                <a:ea typeface="Barlow Semi Condensed Medium"/>
                <a:cs typeface="Barlow Semi Condensed Medium"/>
                <a:sym typeface="Barlow Semi Condensed Medium"/>
              </a:rPr>
              <a:t>We will leverage the Global Ocean Observing System’s (GOOS) network of expertise to bring needed observations and forecasts to community users and into global data streams. </a:t>
            </a:r>
            <a:r>
              <a:rPr lang="en-GB">
                <a:solidFill>
                  <a:schemeClr val="dk1"/>
                </a:solidFill>
                <a:latin typeface="Barlow Semi Condensed SemiBold"/>
                <a:ea typeface="Barlow Semi Condensed SemiBold"/>
                <a:cs typeface="Barlow Semi Condensed SemiBold"/>
                <a:sym typeface="Barlow Semi Condensed SemiBold"/>
              </a:rPr>
              <a:t>Observing Together will transform ocean data access and availability by connecting ocean observers and the communities they serve through enhanced support to both new and existing community-scale projects. </a:t>
            </a:r>
            <a:r>
              <a:rPr lang="en-GB">
                <a:solidFill>
                  <a:schemeClr val="dk1"/>
                </a:solidFill>
                <a:latin typeface="Barlow Semi Condensed Medium"/>
                <a:ea typeface="Barlow Semi Condensed Medium"/>
                <a:cs typeface="Barlow Semi Condensed Medium"/>
                <a:sym typeface="Barlow Semi Condensed Medium"/>
              </a:rPr>
              <a:t>It will include learning and sharing mechanisms that enable successful local initiatives to be replicated worldwide.</a:t>
            </a:r>
            <a:endParaRPr/>
          </a:p>
        </p:txBody>
      </p:sp>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2" indent="0" algn="l" rtl="0">
              <a:lnSpc>
                <a:spcPct val="100000"/>
              </a:lnSpc>
              <a:spcBef>
                <a:spcPts val="0"/>
              </a:spcBef>
              <a:spcAft>
                <a:spcPts val="0"/>
              </a:spcAft>
              <a:buClr>
                <a:schemeClr val="dk1"/>
              </a:buClr>
              <a:buSzPts val="1100"/>
              <a:buFont typeface="Arial"/>
              <a:buNone/>
            </a:pPr>
            <a:r>
              <a:rPr lang="en-GB">
                <a:solidFill>
                  <a:schemeClr val="dk1"/>
                </a:solidFill>
                <a:latin typeface="Barlow Semi Condensed Medium"/>
                <a:ea typeface="Barlow Semi Condensed Medium"/>
                <a:cs typeface="Barlow Semi Condensed Medium"/>
                <a:sym typeface="Barlow Semi Condensed Medium"/>
              </a:rPr>
              <a:t>We will leverage the Global Ocean Observing System’s (GOOS) network of expertise to bring needed observations and forecasts to community users and into global data streams. </a:t>
            </a:r>
            <a:r>
              <a:rPr lang="en-GB">
                <a:solidFill>
                  <a:schemeClr val="dk1"/>
                </a:solidFill>
                <a:latin typeface="Barlow Semi Condensed SemiBold"/>
                <a:ea typeface="Barlow Semi Condensed SemiBold"/>
                <a:cs typeface="Barlow Semi Condensed SemiBold"/>
                <a:sym typeface="Barlow Semi Condensed SemiBold"/>
              </a:rPr>
              <a:t>Observing Together will transform ocean data access and availability by connecting ocean observers and the communities they serve through enhanced support to both new and existing community-scale projects. </a:t>
            </a:r>
            <a:r>
              <a:rPr lang="en-GB">
                <a:solidFill>
                  <a:schemeClr val="dk1"/>
                </a:solidFill>
                <a:latin typeface="Barlow Semi Condensed Medium"/>
                <a:ea typeface="Barlow Semi Condensed Medium"/>
                <a:cs typeface="Barlow Semi Condensed Medium"/>
                <a:sym typeface="Barlow Semi Condensed Medium"/>
              </a:rPr>
              <a:t>It will include learning and sharing mechanisms that enable successful local initiatives to be replicated worldwide.</a:t>
            </a:r>
            <a:endParaRPr/>
          </a:p>
        </p:txBody>
      </p:sp>
      <p:sp>
        <p:nvSpPr>
          <p:cNvPr id="339" name="Google Shape;3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dc1594a4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11dc1594a4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Scott</a:t>
            </a:r>
            <a:endParaRPr/>
          </a:p>
        </p:txBody>
      </p:sp>
      <p:sp>
        <p:nvSpPr>
          <p:cNvPr id="346" name="Google Shape;346;g11dc1594a4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accent2"/>
              </a:buClr>
              <a:buSzPts val="2000"/>
              <a:buChar char="•"/>
            </a:pPr>
            <a:r>
              <a:rPr lang="en-GB" sz="1050">
                <a:solidFill>
                  <a:schemeClr val="accent1"/>
                </a:solidFill>
                <a:highlight>
                  <a:srgbClr val="FFFFFF"/>
                </a:highlight>
                <a:latin typeface="Arial"/>
                <a:ea typeface="Arial"/>
                <a:cs typeface="Arial"/>
                <a:sym typeface="Arial"/>
              </a:rPr>
              <a:t>Engagement across obs-modeling communities and even some downstream stakeholders</a:t>
            </a:r>
            <a:endParaRPr/>
          </a:p>
          <a:p>
            <a:pPr marL="0" lvl="0" indent="0" algn="l" rtl="0">
              <a:lnSpc>
                <a:spcPct val="100000"/>
              </a:lnSpc>
              <a:spcBef>
                <a:spcPts val="0"/>
              </a:spcBef>
              <a:spcAft>
                <a:spcPts val="0"/>
              </a:spcAft>
              <a:buClr>
                <a:schemeClr val="accent2"/>
              </a:buClr>
              <a:buSzPts val="3400"/>
              <a:buNone/>
            </a:pPr>
            <a:endParaRPr sz="1050">
              <a:solidFill>
                <a:schemeClr val="accent1"/>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chemeClr val="accent2"/>
              </a:buClr>
              <a:buSzPts val="2000"/>
              <a:buChar char="•"/>
            </a:pPr>
            <a:r>
              <a:rPr lang="en-GB" sz="1050">
                <a:solidFill>
                  <a:schemeClr val="accent1"/>
                </a:solidFill>
                <a:highlight>
                  <a:srgbClr val="FFFFFF"/>
                </a:highlight>
                <a:latin typeface="Arial"/>
                <a:ea typeface="Arial"/>
                <a:cs typeface="Arial"/>
                <a:sym typeface="Arial"/>
              </a:rPr>
              <a:t>Emerging potential set of “best practices” for co-design process.</a:t>
            </a:r>
            <a:endParaRPr/>
          </a:p>
          <a:p>
            <a:pPr marL="893763" lvl="0" indent="-331788" algn="l" rtl="0">
              <a:lnSpc>
                <a:spcPct val="100000"/>
              </a:lnSpc>
              <a:spcBef>
                <a:spcPts val="1200"/>
              </a:spcBef>
              <a:spcAft>
                <a:spcPts val="0"/>
              </a:spcAft>
              <a:buClr>
                <a:srgbClr val="F5FCFE"/>
              </a:buClr>
              <a:buSzPts val="1800"/>
              <a:buChar char="-"/>
            </a:pPr>
            <a:r>
              <a:rPr lang="en-GB" sz="1050" b="1">
                <a:solidFill>
                  <a:schemeClr val="accent1"/>
                </a:solidFill>
                <a:highlight>
                  <a:srgbClr val="FFFFFF"/>
                </a:highlight>
                <a:latin typeface="Arial"/>
                <a:ea typeface="Arial"/>
                <a:cs typeface="Arial"/>
                <a:sym typeface="Arial"/>
              </a:rPr>
              <a:t>Develop strong benefit statement</a:t>
            </a:r>
            <a:r>
              <a:rPr lang="en-GB" sz="1050">
                <a:solidFill>
                  <a:schemeClr val="accent1"/>
                </a:solidFill>
                <a:highlight>
                  <a:srgbClr val="FFFFFF"/>
                </a:highlight>
                <a:latin typeface="Arial"/>
                <a:ea typeface="Arial"/>
                <a:cs typeface="Arial"/>
                <a:sym typeface="Arial"/>
              </a:rPr>
              <a:t> (supported through economic impact analysis where possible)</a:t>
            </a:r>
            <a:endParaRPr/>
          </a:p>
          <a:p>
            <a:pPr marL="893763" lvl="0" indent="-331788" algn="l" rtl="0">
              <a:lnSpc>
                <a:spcPct val="100000"/>
              </a:lnSpc>
              <a:spcBef>
                <a:spcPts val="1200"/>
              </a:spcBef>
              <a:spcAft>
                <a:spcPts val="1200"/>
              </a:spcAft>
              <a:buClr>
                <a:srgbClr val="F5FCFE"/>
              </a:buClr>
              <a:buSzPts val="1800"/>
              <a:buChar char="-"/>
            </a:pPr>
            <a:r>
              <a:rPr lang="en-GB" sz="1050" b="1">
                <a:solidFill>
                  <a:schemeClr val="accent1"/>
                </a:solidFill>
                <a:highlight>
                  <a:srgbClr val="FFFFFF"/>
                </a:highlight>
                <a:latin typeface="Arial"/>
                <a:ea typeface="Arial"/>
                <a:cs typeface="Arial"/>
                <a:sym typeface="Arial"/>
              </a:rPr>
              <a:t>Mapping</a:t>
            </a:r>
            <a:r>
              <a:rPr lang="en-GB" sz="1050">
                <a:solidFill>
                  <a:schemeClr val="accent1"/>
                </a:solidFill>
                <a:highlight>
                  <a:srgbClr val="FFFFFF"/>
                </a:highlight>
                <a:latin typeface="Arial"/>
                <a:ea typeface="Arial"/>
                <a:cs typeface="Arial"/>
                <a:sym typeface="Arial"/>
              </a:rPr>
              <a:t>: stakeholders and characterise interactions / users / regions / OSSEs</a:t>
            </a:r>
            <a:endParaRPr/>
          </a:p>
        </p:txBody>
      </p:sp>
      <p:sp>
        <p:nvSpPr>
          <p:cNvPr id="398" name="Google Shape;3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7" name="Google Shape;4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9838d3e92_0_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g119838d3e92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7" name="Google Shape;16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9838d3e92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This statement sums up the ambition of the Ocean Observing Co-Design programme. By 2030 we want to have processes and tools that will be modular and globally applicable to evaluate observing systems in order to inform investment. Sponsors will be able to ask key questions about cost and benefit and receive clear answers.</a:t>
            </a:r>
            <a:endParaRPr/>
          </a:p>
          <a:p>
            <a:pPr marL="0" lvl="0" indent="0" algn="l" rtl="0">
              <a:lnSpc>
                <a:spcPct val="100000"/>
              </a:lnSpc>
              <a:spcBef>
                <a:spcPts val="0"/>
              </a:spcBef>
              <a:spcAft>
                <a:spcPts val="0"/>
              </a:spcAft>
              <a:buSzPts val="1100"/>
              <a:buNone/>
            </a:pPr>
            <a:endParaRPr/>
          </a:p>
        </p:txBody>
      </p:sp>
      <p:sp>
        <p:nvSpPr>
          <p:cNvPr id="183" name="Google Shape;183;g119838d3e9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accent2"/>
              </a:buClr>
              <a:buSzPts val="2000"/>
              <a:buChar char="•"/>
            </a:pPr>
            <a:r>
              <a:rPr lang="en-GB" sz="1050">
                <a:solidFill>
                  <a:schemeClr val="accent1"/>
                </a:solidFill>
                <a:highlight>
                  <a:srgbClr val="FFFFFF"/>
                </a:highlight>
                <a:latin typeface="Arial"/>
                <a:ea typeface="Arial"/>
                <a:cs typeface="Arial"/>
                <a:sym typeface="Arial"/>
              </a:rPr>
              <a:t>Engagement across obs-modeling communities and even some downstream stakeholders</a:t>
            </a:r>
            <a:endParaRPr/>
          </a:p>
          <a:p>
            <a:pPr marL="0" lvl="0" indent="0" algn="l" rtl="0">
              <a:lnSpc>
                <a:spcPct val="100000"/>
              </a:lnSpc>
              <a:spcBef>
                <a:spcPts val="0"/>
              </a:spcBef>
              <a:spcAft>
                <a:spcPts val="0"/>
              </a:spcAft>
              <a:buClr>
                <a:schemeClr val="accent2"/>
              </a:buClr>
              <a:buSzPts val="3400"/>
              <a:buNone/>
            </a:pPr>
            <a:endParaRPr sz="1050">
              <a:solidFill>
                <a:schemeClr val="accent1"/>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chemeClr val="accent2"/>
              </a:buClr>
              <a:buSzPts val="2000"/>
              <a:buChar char="•"/>
            </a:pPr>
            <a:r>
              <a:rPr lang="en-GB" sz="1050">
                <a:solidFill>
                  <a:schemeClr val="accent1"/>
                </a:solidFill>
                <a:highlight>
                  <a:srgbClr val="FFFFFF"/>
                </a:highlight>
                <a:latin typeface="Arial"/>
                <a:ea typeface="Arial"/>
                <a:cs typeface="Arial"/>
                <a:sym typeface="Arial"/>
              </a:rPr>
              <a:t>Emerging potential set of “best practices” for co-design process.</a:t>
            </a:r>
            <a:endParaRPr/>
          </a:p>
          <a:p>
            <a:pPr marL="893763" lvl="0" indent="-331788" algn="l" rtl="0">
              <a:lnSpc>
                <a:spcPct val="100000"/>
              </a:lnSpc>
              <a:spcBef>
                <a:spcPts val="1200"/>
              </a:spcBef>
              <a:spcAft>
                <a:spcPts val="0"/>
              </a:spcAft>
              <a:buClr>
                <a:srgbClr val="F5FCFE"/>
              </a:buClr>
              <a:buSzPts val="1800"/>
              <a:buChar char="-"/>
            </a:pPr>
            <a:r>
              <a:rPr lang="en-GB" sz="1050" b="1">
                <a:solidFill>
                  <a:schemeClr val="accent1"/>
                </a:solidFill>
                <a:highlight>
                  <a:srgbClr val="FFFFFF"/>
                </a:highlight>
                <a:latin typeface="Arial"/>
                <a:ea typeface="Arial"/>
                <a:cs typeface="Arial"/>
                <a:sym typeface="Arial"/>
              </a:rPr>
              <a:t>Develop strong benefit statement</a:t>
            </a:r>
            <a:r>
              <a:rPr lang="en-GB" sz="1050">
                <a:solidFill>
                  <a:schemeClr val="accent1"/>
                </a:solidFill>
                <a:highlight>
                  <a:srgbClr val="FFFFFF"/>
                </a:highlight>
                <a:latin typeface="Arial"/>
                <a:ea typeface="Arial"/>
                <a:cs typeface="Arial"/>
                <a:sym typeface="Arial"/>
              </a:rPr>
              <a:t> (supported through economic impact analysis where possible)</a:t>
            </a:r>
            <a:endParaRPr/>
          </a:p>
          <a:p>
            <a:pPr marL="893763" lvl="0" indent="-331788" algn="l" rtl="0">
              <a:lnSpc>
                <a:spcPct val="100000"/>
              </a:lnSpc>
              <a:spcBef>
                <a:spcPts val="1200"/>
              </a:spcBef>
              <a:spcAft>
                <a:spcPts val="1200"/>
              </a:spcAft>
              <a:buClr>
                <a:srgbClr val="F5FCFE"/>
              </a:buClr>
              <a:buSzPts val="1800"/>
              <a:buChar char="-"/>
            </a:pPr>
            <a:r>
              <a:rPr lang="en-GB" sz="1050" b="1">
                <a:solidFill>
                  <a:schemeClr val="accent1"/>
                </a:solidFill>
                <a:highlight>
                  <a:srgbClr val="FFFFFF"/>
                </a:highlight>
                <a:latin typeface="Arial"/>
                <a:ea typeface="Arial"/>
                <a:cs typeface="Arial"/>
                <a:sym typeface="Arial"/>
              </a:rPr>
              <a:t>Mapping</a:t>
            </a:r>
            <a:r>
              <a:rPr lang="en-GB" sz="1050">
                <a:solidFill>
                  <a:schemeClr val="accent1"/>
                </a:solidFill>
                <a:highlight>
                  <a:srgbClr val="FFFFFF"/>
                </a:highlight>
                <a:latin typeface="Arial"/>
                <a:ea typeface="Arial"/>
                <a:cs typeface="Arial"/>
                <a:sym typeface="Arial"/>
              </a:rPr>
              <a:t>: stakeholders and characterise interactions / users / regions / OSSEs</a:t>
            </a:r>
            <a:endParaRPr/>
          </a:p>
        </p:txBody>
      </p:sp>
      <p:sp>
        <p:nvSpPr>
          <p:cNvPr id="189" name="Google Shape;1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1417"/>
              </a:spcBef>
              <a:spcAft>
                <a:spcPts val="0"/>
              </a:spcAft>
              <a:buClr>
                <a:srgbClr val="333333"/>
              </a:buClr>
              <a:buSzPts val="1100"/>
              <a:buFont typeface="Arial"/>
              <a:buChar char="●"/>
            </a:pPr>
            <a:r>
              <a:rPr lang="en-GB" sz="1100">
                <a:solidFill>
                  <a:srgbClr val="333333"/>
                </a:solidFill>
                <a:latin typeface="Arial"/>
                <a:ea typeface="Arial"/>
                <a:cs typeface="Arial"/>
                <a:sym typeface="Arial"/>
              </a:rPr>
              <a:t>Build on existing efforts and lessons learnt</a:t>
            </a:r>
            <a:endParaRPr sz="1100">
              <a:solidFill>
                <a:srgbClr val="333333"/>
              </a:solidFill>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Font typeface="Arial"/>
              <a:buChar char="●"/>
            </a:pPr>
            <a:r>
              <a:rPr lang="en-GB" sz="1100">
                <a:solidFill>
                  <a:srgbClr val="333333"/>
                </a:solidFill>
                <a:latin typeface="Arial"/>
                <a:ea typeface="Arial"/>
                <a:cs typeface="Arial"/>
                <a:sym typeface="Arial"/>
              </a:rPr>
              <a:t>Address key gaps in an integrated manner - spanning modelling/observing satellite and in-situ/services/users</a:t>
            </a:r>
            <a:endParaRPr sz="1100">
              <a:solidFill>
                <a:srgbClr val="333333"/>
              </a:solidFill>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Font typeface="Arial"/>
              <a:buChar char="●"/>
            </a:pPr>
            <a:r>
              <a:rPr lang="en-GB" sz="1100">
                <a:solidFill>
                  <a:srgbClr val="333333"/>
                </a:solidFill>
                <a:latin typeface="Arial"/>
                <a:ea typeface="Arial"/>
                <a:cs typeface="Arial"/>
                <a:sym typeface="Arial"/>
              </a:rPr>
              <a:t>Encourage involvement, alignment, actively participate</a:t>
            </a:r>
            <a:endParaRPr sz="1100">
              <a:solidFill>
                <a:srgbClr val="333333"/>
              </a:solidFill>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Font typeface="Arial"/>
              <a:buChar char="●"/>
            </a:pPr>
            <a:r>
              <a:rPr lang="en-GB" sz="1100">
                <a:solidFill>
                  <a:srgbClr val="333333"/>
                </a:solidFill>
                <a:latin typeface="Arial"/>
                <a:ea typeface="Arial"/>
                <a:cs typeface="Arial"/>
                <a:sym typeface="Arial"/>
              </a:rPr>
              <a:t>First co-design exemplar proposals Sept 2022</a:t>
            </a:r>
            <a:endParaRPr sz="1100">
              <a:solidFill>
                <a:srgbClr val="333333"/>
              </a:solidFill>
              <a:latin typeface="Arial"/>
              <a:ea typeface="Arial"/>
              <a:cs typeface="Arial"/>
              <a:sym typeface="Arial"/>
            </a:endParaRPr>
          </a:p>
          <a:p>
            <a:pPr marL="0" lvl="0" indent="0" algn="l" rtl="0">
              <a:lnSpc>
                <a:spcPct val="100000"/>
              </a:lnSpc>
              <a:spcBef>
                <a:spcPts val="0"/>
              </a:spcBef>
              <a:spcAft>
                <a:spcPts val="0"/>
              </a:spcAft>
              <a:buSzPts val="1100"/>
              <a:buNone/>
            </a:pPr>
            <a:endParaRPr sz="1600">
              <a:solidFill>
                <a:schemeClr val="accent2"/>
              </a:solidFill>
            </a:endParaRPr>
          </a:p>
        </p:txBody>
      </p:sp>
      <p:sp>
        <p:nvSpPr>
          <p:cNvPr id="209" name="Google Shape;20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94dfcada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1394dfcad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9838d3e92_0_9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9838d3e92_0_9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03541" marR="368194" lvl="0" indent="13970" algn="just" rtl="0">
              <a:lnSpc>
                <a:spcPct val="110154"/>
              </a:lnSpc>
              <a:spcBef>
                <a:spcPts val="1059"/>
              </a:spcBef>
              <a:spcAft>
                <a:spcPts val="0"/>
              </a:spcAft>
              <a:buClr>
                <a:schemeClr val="dk1"/>
              </a:buClr>
              <a:buSzPts val="1100"/>
              <a:buFont typeface="Arial"/>
              <a:buNone/>
            </a:pPr>
            <a:r>
              <a:rPr lang="en-GB" sz="1050">
                <a:solidFill>
                  <a:srgbClr val="3C4043"/>
                </a:solidFill>
                <a:highlight>
                  <a:schemeClr val="lt1"/>
                </a:highlight>
                <a:latin typeface="Roboto"/>
                <a:ea typeface="Roboto"/>
                <a:cs typeface="Roboto"/>
                <a:sym typeface="Roboto"/>
              </a:rPr>
              <a:t>Here in red we’ve added the partners who were noted in the programme proposal </a:t>
            </a:r>
            <a:endParaRPr sz="1100" i="1">
              <a:solidFill>
                <a:srgbClr val="674EA7"/>
              </a:solidFill>
              <a:latin typeface="Arial"/>
              <a:ea typeface="Arial"/>
              <a:cs typeface="Arial"/>
              <a:sym typeface="Arial"/>
            </a:endParaRPr>
          </a:p>
        </p:txBody>
      </p:sp>
      <p:sp>
        <p:nvSpPr>
          <p:cNvPr id="255" name="Google Shape;255;g119838d3e92_0_9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3"/>
        <p:cNvGrpSpPr/>
        <p:nvPr/>
      </p:nvGrpSpPr>
      <p:grpSpPr>
        <a:xfrm>
          <a:off x="0" y="0"/>
          <a:ext cx="0" cy="0"/>
          <a:chOff x="0" y="0"/>
          <a:chExt cx="0" cy="0"/>
        </a:xfrm>
      </p:grpSpPr>
      <p:sp>
        <p:nvSpPr>
          <p:cNvPr id="14" name="Google Shape;14;p18"/>
          <p:cNvSpPr txBox="1">
            <a:spLocks noGrp="1"/>
          </p:cNvSpPr>
          <p:nvPr>
            <p:ph type="ctrTitle"/>
          </p:nvPr>
        </p:nvSpPr>
        <p:spPr>
          <a:xfrm>
            <a:off x="1260000" y="1260000"/>
            <a:ext cx="4271583" cy="303490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1260000" y="4590000"/>
            <a:ext cx="4271583" cy="82435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417"/>
              </a:spcBef>
              <a:spcAft>
                <a:spcPts val="0"/>
              </a:spcAft>
              <a:buClr>
                <a:schemeClr val="accent1"/>
              </a:buClr>
              <a:buSzPts val="2000"/>
              <a:buNone/>
              <a:defRPr sz="2000"/>
            </a:lvl2pPr>
            <a:lvl3pPr lvl="2" algn="ctr">
              <a:lnSpc>
                <a:spcPct val="100000"/>
              </a:lnSpc>
              <a:spcBef>
                <a:spcPts val="283"/>
              </a:spcBef>
              <a:spcAft>
                <a:spcPts val="0"/>
              </a:spcAft>
              <a:buSzPts val="1800"/>
              <a:buNone/>
              <a:defRPr sz="1800"/>
            </a:lvl3pPr>
            <a:lvl4pPr lvl="3" algn="ctr">
              <a:lnSpc>
                <a:spcPct val="120000"/>
              </a:lnSpc>
              <a:spcBef>
                <a:spcPts val="1134"/>
              </a:spcBef>
              <a:spcAft>
                <a:spcPts val="0"/>
              </a:spcAft>
              <a:buSzPts val="1600"/>
              <a:buNone/>
              <a:defRPr sz="1600"/>
            </a:lvl4pPr>
            <a:lvl5pPr lvl="4" algn="ctr">
              <a:lnSpc>
                <a:spcPct val="120000"/>
              </a:lnSpc>
              <a:spcBef>
                <a:spcPts val="1417"/>
              </a:spcBef>
              <a:spcAft>
                <a:spcPts val="0"/>
              </a:spcAft>
              <a:buSzPts val="1600"/>
              <a:buNone/>
              <a:defRPr sz="1600"/>
            </a:lvl5pPr>
            <a:lvl6pPr lvl="5" algn="ctr">
              <a:lnSpc>
                <a:spcPct val="90000"/>
              </a:lnSpc>
              <a:spcBef>
                <a:spcPts val="1417"/>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18"/>
          <p:cNvPicPr preferRelativeResize="0"/>
          <p:nvPr/>
        </p:nvPicPr>
        <p:blipFill rotWithShape="1">
          <a:blip r:embed="rId2">
            <a:alphaModFix/>
          </a:blip>
          <a:srcRect/>
          <a:stretch/>
        </p:blipFill>
        <p:spPr>
          <a:xfrm>
            <a:off x="1260000" y="5482800"/>
            <a:ext cx="1231395" cy="737618"/>
          </a:xfrm>
          <a:prstGeom prst="rect">
            <a:avLst/>
          </a:prstGeom>
          <a:noFill/>
          <a:ln>
            <a:noFill/>
          </a:ln>
        </p:spPr>
      </p:pic>
      <p:sp>
        <p:nvSpPr>
          <p:cNvPr id="17" name="Google Shape;17;p18"/>
          <p:cNvSpPr txBox="1">
            <a:spLocks noGrp="1"/>
          </p:cNvSpPr>
          <p:nvPr>
            <p:ph type="body" idx="2"/>
          </p:nvPr>
        </p:nvSpPr>
        <p:spPr>
          <a:xfrm>
            <a:off x="2576945" y="5780115"/>
            <a:ext cx="2954639" cy="440303"/>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marL="914400" lvl="1" indent="-228600" algn="l">
              <a:lnSpc>
                <a:spcPct val="100000"/>
              </a:lnSpc>
              <a:spcBef>
                <a:spcPts val="1417"/>
              </a:spcBef>
              <a:spcAft>
                <a:spcPts val="0"/>
              </a:spcAft>
              <a:buClr>
                <a:schemeClr val="accent1"/>
              </a:buClr>
              <a:buSzPts val="1800"/>
              <a:buNone/>
              <a:defRPr/>
            </a:lvl2pPr>
            <a:lvl3pPr marL="1371600" lvl="2" indent="-228600" algn="l">
              <a:lnSpc>
                <a:spcPct val="100000"/>
              </a:lnSpc>
              <a:spcBef>
                <a:spcPts val="283"/>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8"/>
          <p:cNvSpPr>
            <a:spLocks noGrp="1"/>
          </p:cNvSpPr>
          <p:nvPr>
            <p:ph type="pic" idx="3"/>
          </p:nvPr>
        </p:nvSpPr>
        <p:spPr>
          <a:xfrm>
            <a:off x="6558000" y="0"/>
            <a:ext cx="5634000" cy="6858000"/>
          </a:xfrm>
          <a:prstGeom prst="rect">
            <a:avLst/>
          </a:prstGeom>
          <a:solidFill>
            <a:srgbClr val="D8D8D8"/>
          </a:solidFill>
          <a:ln>
            <a:noFill/>
          </a:ln>
        </p:spPr>
      </p:sp>
      <p:pic>
        <p:nvPicPr>
          <p:cNvPr id="19" name="Google Shape;19;p18"/>
          <p:cNvPicPr preferRelativeResize="0"/>
          <p:nvPr/>
        </p:nvPicPr>
        <p:blipFill rotWithShape="1">
          <a:blip r:embed="rId3">
            <a:alphaModFix/>
          </a:blip>
          <a:srcRect/>
          <a:stretch/>
        </p:blipFill>
        <p:spPr>
          <a:xfrm>
            <a:off x="403200" y="583343"/>
            <a:ext cx="2267717" cy="329185"/>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0"/>
        <p:cNvGrpSpPr/>
        <p:nvPr/>
      </p:nvGrpSpPr>
      <p:grpSpPr>
        <a:xfrm>
          <a:off x="0" y="0"/>
          <a:ext cx="0" cy="0"/>
          <a:chOff x="0" y="0"/>
          <a:chExt cx="0" cy="0"/>
        </a:xfrm>
      </p:grpSpPr>
      <p:sp>
        <p:nvSpPr>
          <p:cNvPr id="81" name="Google Shape;81;p29"/>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84"/>
        <p:cNvGrpSpPr/>
        <p:nvPr/>
      </p:nvGrpSpPr>
      <p:grpSpPr>
        <a:xfrm>
          <a:off x="0" y="0"/>
          <a:ext cx="0" cy="0"/>
          <a:chOff x="0" y="0"/>
          <a:chExt cx="0" cy="0"/>
        </a:xfrm>
      </p:grpSpPr>
      <p:sp>
        <p:nvSpPr>
          <p:cNvPr id="85" name="Google Shape;85;p34"/>
          <p:cNvSpPr txBox="1">
            <a:spLocks noGrp="1"/>
          </p:cNvSpPr>
          <p:nvPr>
            <p:ph type="title"/>
          </p:nvPr>
        </p:nvSpPr>
        <p:spPr>
          <a:xfrm>
            <a:off x="1188000" y="793750"/>
            <a:ext cx="4500213"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4"/>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4"/>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a:spLocks noGrp="1"/>
          </p:cNvSpPr>
          <p:nvPr>
            <p:ph type="pic" idx="2"/>
          </p:nvPr>
        </p:nvSpPr>
        <p:spPr>
          <a:xfrm>
            <a:off x="6558000" y="0"/>
            <a:ext cx="5634001" cy="6858000"/>
          </a:xfrm>
          <a:prstGeom prst="rect">
            <a:avLst/>
          </a:prstGeom>
          <a:solidFill>
            <a:srgbClr val="D8D8D8"/>
          </a:solidFill>
          <a:ln>
            <a:noFill/>
          </a:ln>
        </p:spPr>
      </p:sp>
      <p:sp>
        <p:nvSpPr>
          <p:cNvPr id="89" name="Google Shape;89;p34"/>
          <p:cNvSpPr txBox="1">
            <a:spLocks noGrp="1"/>
          </p:cNvSpPr>
          <p:nvPr>
            <p:ph type="body" idx="1"/>
          </p:nvPr>
        </p:nvSpPr>
        <p:spPr>
          <a:xfrm>
            <a:off x="684214" y="1585913"/>
            <a:ext cx="5004000" cy="43640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97"/>
        <p:cNvGrpSpPr/>
        <p:nvPr/>
      </p:nvGrpSpPr>
      <p:grpSpPr>
        <a:xfrm>
          <a:off x="0" y="0"/>
          <a:ext cx="0" cy="0"/>
          <a:chOff x="0" y="0"/>
          <a:chExt cx="0" cy="0"/>
        </a:xfrm>
      </p:grpSpPr>
      <p:sp>
        <p:nvSpPr>
          <p:cNvPr id="98" name="Google Shape;98;g119838d3e92_0_132"/>
          <p:cNvSpPr txBox="1">
            <a:spLocks noGrp="1"/>
          </p:cNvSpPr>
          <p:nvPr>
            <p:ph type="body" idx="1"/>
          </p:nvPr>
        </p:nvSpPr>
        <p:spPr>
          <a:xfrm>
            <a:off x="1944000" y="1916113"/>
            <a:ext cx="8967900" cy="3025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g119838d3e92_0_152"/>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19838d3e92_0_152"/>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119838d3e92_0_152"/>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119838d3e92_0_152"/>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4"/>
        <p:cNvGrpSpPr/>
        <p:nvPr/>
      </p:nvGrpSpPr>
      <p:grpSpPr>
        <a:xfrm>
          <a:off x="0" y="0"/>
          <a:ext cx="0" cy="0"/>
          <a:chOff x="0" y="0"/>
          <a:chExt cx="0" cy="0"/>
        </a:xfrm>
      </p:grpSpPr>
      <p:sp>
        <p:nvSpPr>
          <p:cNvPr id="105" name="Google Shape;105;g119838d3e92_0_157"/>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19838d3e92_0_157"/>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g119838d3e92_0_157"/>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19838d3e92_0_157"/>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19838d3e92_0_157"/>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10"/>
        <p:cNvGrpSpPr/>
        <p:nvPr/>
      </p:nvGrpSpPr>
      <p:grpSpPr>
        <a:xfrm>
          <a:off x="0" y="0"/>
          <a:ext cx="0" cy="0"/>
          <a:chOff x="0" y="0"/>
          <a:chExt cx="0" cy="0"/>
        </a:xfrm>
      </p:grpSpPr>
      <p:sp>
        <p:nvSpPr>
          <p:cNvPr id="111" name="Google Shape;111;g119838d3e92_0_126"/>
          <p:cNvSpPr txBox="1">
            <a:spLocks noGrp="1"/>
          </p:cNvSpPr>
          <p:nvPr>
            <p:ph type="title"/>
          </p:nvPr>
        </p:nvSpPr>
        <p:spPr>
          <a:xfrm>
            <a:off x="1188000" y="793750"/>
            <a:ext cx="45003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119838d3e92_0_126"/>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119838d3e92_0_126"/>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19838d3e92_0_126"/>
          <p:cNvSpPr>
            <a:spLocks noGrp="1"/>
          </p:cNvSpPr>
          <p:nvPr>
            <p:ph type="pic" idx="2"/>
          </p:nvPr>
        </p:nvSpPr>
        <p:spPr>
          <a:xfrm>
            <a:off x="6558000" y="0"/>
            <a:ext cx="5634000" cy="6858000"/>
          </a:xfrm>
          <a:prstGeom prst="rect">
            <a:avLst/>
          </a:prstGeom>
          <a:solidFill>
            <a:srgbClr val="D8D8D8"/>
          </a:solidFill>
          <a:ln>
            <a:noFill/>
          </a:ln>
        </p:spPr>
      </p:sp>
      <p:sp>
        <p:nvSpPr>
          <p:cNvPr id="115" name="Google Shape;115;g119838d3e92_0_126"/>
          <p:cNvSpPr txBox="1">
            <a:spLocks noGrp="1"/>
          </p:cNvSpPr>
          <p:nvPr>
            <p:ph type="body" idx="1"/>
          </p:nvPr>
        </p:nvSpPr>
        <p:spPr>
          <a:xfrm>
            <a:off x="684214" y="1585913"/>
            <a:ext cx="50040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116"/>
        <p:cNvGrpSpPr/>
        <p:nvPr/>
      </p:nvGrpSpPr>
      <p:grpSpPr>
        <a:xfrm>
          <a:off x="0" y="0"/>
          <a:ext cx="0" cy="0"/>
          <a:chOff x="0" y="0"/>
          <a:chExt cx="0" cy="0"/>
        </a:xfrm>
      </p:grpSpPr>
      <p:sp>
        <p:nvSpPr>
          <p:cNvPr id="117" name="Google Shape;117;p33"/>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3"/>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3"/>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a:spLocks noGrp="1"/>
          </p:cNvSpPr>
          <p:nvPr>
            <p:ph type="pic" idx="2"/>
          </p:nvPr>
        </p:nvSpPr>
        <p:spPr>
          <a:xfrm>
            <a:off x="6558000" y="0"/>
            <a:ext cx="5634000" cy="6858000"/>
          </a:xfrm>
          <a:prstGeom prst="rect">
            <a:avLst/>
          </a:prstGeom>
          <a:solidFill>
            <a:srgbClr val="D8D8D8"/>
          </a:solidFill>
          <a:ln>
            <a:noFill/>
          </a:ln>
        </p:spPr>
      </p:sp>
      <p:sp>
        <p:nvSpPr>
          <p:cNvPr id="121" name="Google Shape;121;p33"/>
          <p:cNvSpPr txBox="1">
            <a:spLocks noGrp="1"/>
          </p:cNvSpPr>
          <p:nvPr>
            <p:ph type="body" idx="1"/>
          </p:nvPr>
        </p:nvSpPr>
        <p:spPr>
          <a:xfrm>
            <a:off x="684213" y="1890001"/>
            <a:ext cx="5232300" cy="40599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22"/>
        <p:cNvGrpSpPr/>
        <p:nvPr/>
      </p:nvGrpSpPr>
      <p:grpSpPr>
        <a:xfrm>
          <a:off x="0" y="0"/>
          <a:ext cx="0" cy="0"/>
          <a:chOff x="0" y="0"/>
          <a:chExt cx="0" cy="0"/>
        </a:xfrm>
      </p:grpSpPr>
      <p:sp>
        <p:nvSpPr>
          <p:cNvPr id="123" name="Google Shape;123;g119838d3e92_0_136"/>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119838d3e92_0_136"/>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g119838d3e92_0_136"/>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19838d3e92_0_136"/>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19838d3e92_0_136"/>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8"/>
        <p:cNvGrpSpPr/>
        <p:nvPr/>
      </p:nvGrpSpPr>
      <p:grpSpPr>
        <a:xfrm>
          <a:off x="0" y="0"/>
          <a:ext cx="0" cy="0"/>
          <a:chOff x="0" y="0"/>
          <a:chExt cx="0" cy="0"/>
        </a:xfrm>
      </p:grpSpPr>
      <p:sp>
        <p:nvSpPr>
          <p:cNvPr id="129" name="Google Shape;129;g119838d3e92_0_142"/>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119838d3e92_0_142"/>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19838d3e92_0_142"/>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5" name="Google Shape;25;p30"/>
          <p:cNvSpPr>
            <a:spLocks noGrp="1"/>
          </p:cNvSpPr>
          <p:nvPr>
            <p:ph type="pic" idx="2"/>
          </p:nvPr>
        </p:nvSpPr>
        <p:spPr>
          <a:xfrm>
            <a:off x="720725" y="1857600"/>
            <a:ext cx="3463200" cy="1656000"/>
          </a:xfrm>
          <a:prstGeom prst="rect">
            <a:avLst/>
          </a:prstGeom>
          <a:solidFill>
            <a:srgbClr val="D8D8D8"/>
          </a:solidFill>
          <a:ln>
            <a:noFill/>
          </a:ln>
        </p:spPr>
      </p:sp>
      <p:sp>
        <p:nvSpPr>
          <p:cNvPr id="26" name="Google Shape;26;p30"/>
          <p:cNvSpPr txBox="1">
            <a:spLocks noGrp="1"/>
          </p:cNvSpPr>
          <p:nvPr>
            <p:ph type="body" idx="1"/>
          </p:nvPr>
        </p:nvSpPr>
        <p:spPr>
          <a:xfrm>
            <a:off x="72072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0"/>
          <p:cNvSpPr>
            <a:spLocks noGrp="1"/>
          </p:cNvSpPr>
          <p:nvPr>
            <p:ph type="pic" idx="3"/>
          </p:nvPr>
        </p:nvSpPr>
        <p:spPr>
          <a:xfrm>
            <a:off x="4364400" y="1857600"/>
            <a:ext cx="3463200" cy="1656000"/>
          </a:xfrm>
          <a:prstGeom prst="rect">
            <a:avLst/>
          </a:prstGeom>
          <a:solidFill>
            <a:srgbClr val="D8D8D8"/>
          </a:solidFill>
          <a:ln>
            <a:noFill/>
          </a:ln>
        </p:spPr>
      </p:sp>
      <p:sp>
        <p:nvSpPr>
          <p:cNvPr id="28" name="Google Shape;28;p30"/>
          <p:cNvSpPr txBox="1">
            <a:spLocks noGrp="1"/>
          </p:cNvSpPr>
          <p:nvPr>
            <p:ph type="body" idx="4"/>
          </p:nvPr>
        </p:nvSpPr>
        <p:spPr>
          <a:xfrm>
            <a:off x="4364400"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a:spLocks noGrp="1"/>
          </p:cNvSpPr>
          <p:nvPr>
            <p:ph type="pic" idx="5"/>
          </p:nvPr>
        </p:nvSpPr>
        <p:spPr>
          <a:xfrm>
            <a:off x="8008075" y="1857600"/>
            <a:ext cx="3463200" cy="1656000"/>
          </a:xfrm>
          <a:prstGeom prst="rect">
            <a:avLst/>
          </a:prstGeom>
          <a:solidFill>
            <a:srgbClr val="D8D8D8"/>
          </a:solidFill>
          <a:ln>
            <a:noFill/>
          </a:ln>
        </p:spPr>
      </p:sp>
      <p:sp>
        <p:nvSpPr>
          <p:cNvPr id="30" name="Google Shape;30;p30"/>
          <p:cNvSpPr txBox="1">
            <a:spLocks noGrp="1"/>
          </p:cNvSpPr>
          <p:nvPr>
            <p:ph type="body" idx="6"/>
          </p:nvPr>
        </p:nvSpPr>
        <p:spPr>
          <a:xfrm>
            <a:off x="800807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Intro Slide">
  <p:cSld name="Intro Slide">
    <p:bg>
      <p:bgPr>
        <a:solidFill>
          <a:schemeClr val="accent1"/>
        </a:solidFill>
        <a:effectLst/>
      </p:bgPr>
    </p:bg>
    <p:spTree>
      <p:nvGrpSpPr>
        <p:cNvPr id="1" name="Shape 132"/>
        <p:cNvGrpSpPr/>
        <p:nvPr/>
      </p:nvGrpSpPr>
      <p:grpSpPr>
        <a:xfrm>
          <a:off x="0" y="0"/>
          <a:ext cx="0" cy="0"/>
          <a:chOff x="0" y="0"/>
          <a:chExt cx="0" cy="0"/>
        </a:xfrm>
      </p:grpSpPr>
      <p:sp>
        <p:nvSpPr>
          <p:cNvPr id="133" name="Google Shape;133;g119838d3e92_0_148"/>
          <p:cNvSpPr txBox="1">
            <a:spLocks noGrp="1"/>
          </p:cNvSpPr>
          <p:nvPr>
            <p:ph type="body" idx="1"/>
          </p:nvPr>
        </p:nvSpPr>
        <p:spPr>
          <a:xfrm>
            <a:off x="1260000" y="1440000"/>
            <a:ext cx="7920000" cy="363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701"/>
              </a:spcBef>
              <a:spcAft>
                <a:spcPts val="0"/>
              </a:spcAft>
              <a:buClr>
                <a:schemeClr val="lt1"/>
              </a:buClr>
              <a:buSzPts val="2400"/>
              <a:buNone/>
              <a:defRPr sz="2400">
                <a:solidFill>
                  <a:schemeClr val="lt1"/>
                </a:solidFill>
              </a:defRPr>
            </a:lvl2pPr>
            <a:lvl3pPr marL="1371600" lvl="2" indent="-228600" algn="l">
              <a:lnSpc>
                <a:spcPct val="100000"/>
              </a:lnSpc>
              <a:spcBef>
                <a:spcPts val="1134"/>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134"/>
        <p:cNvGrpSpPr/>
        <p:nvPr/>
      </p:nvGrpSpPr>
      <p:grpSpPr>
        <a:xfrm>
          <a:off x="0" y="0"/>
          <a:ext cx="0" cy="0"/>
          <a:chOff x="0" y="0"/>
          <a:chExt cx="0" cy="0"/>
        </a:xfrm>
      </p:grpSpPr>
      <p:pic>
        <p:nvPicPr>
          <p:cNvPr id="135" name="Google Shape;135;g119838d3e92_0_163"/>
          <p:cNvPicPr preferRelativeResize="0"/>
          <p:nvPr/>
        </p:nvPicPr>
        <p:blipFill rotWithShape="1">
          <a:blip r:embed="rId2">
            <a:alphaModFix/>
          </a:blip>
          <a:srcRect/>
          <a:stretch/>
        </p:blipFill>
        <p:spPr>
          <a:xfrm>
            <a:off x="684213" y="5371200"/>
            <a:ext cx="1652019" cy="987554"/>
          </a:xfrm>
          <a:prstGeom prst="rect">
            <a:avLst/>
          </a:prstGeom>
          <a:noFill/>
          <a:ln>
            <a:noFill/>
          </a:ln>
        </p:spPr>
      </p:pic>
      <p:pic>
        <p:nvPicPr>
          <p:cNvPr id="136" name="Google Shape;136;g119838d3e92_0_163"/>
          <p:cNvPicPr preferRelativeResize="0"/>
          <p:nvPr/>
        </p:nvPicPr>
        <p:blipFill rotWithShape="1">
          <a:blip r:embed="rId3">
            <a:alphaModFix/>
          </a:blip>
          <a:srcRect/>
          <a:stretch/>
        </p:blipFill>
        <p:spPr>
          <a:xfrm>
            <a:off x="5816111" y="604800"/>
            <a:ext cx="6375888" cy="5498136"/>
          </a:xfrm>
          <a:prstGeom prst="rect">
            <a:avLst/>
          </a:prstGeom>
          <a:noFill/>
          <a:ln>
            <a:noFill/>
          </a:ln>
        </p:spPr>
      </p:pic>
      <p:pic>
        <p:nvPicPr>
          <p:cNvPr id="137" name="Google Shape;137;g119838d3e92_0_163"/>
          <p:cNvPicPr preferRelativeResize="0"/>
          <p:nvPr/>
        </p:nvPicPr>
        <p:blipFill rotWithShape="1">
          <a:blip r:embed="rId4">
            <a:alphaModFix/>
          </a:blip>
          <a:srcRect/>
          <a:stretch/>
        </p:blipFill>
        <p:spPr>
          <a:xfrm>
            <a:off x="684213" y="1317600"/>
            <a:ext cx="3843537" cy="557785"/>
          </a:xfrm>
          <a:prstGeom prst="rect">
            <a:avLst/>
          </a:prstGeom>
          <a:noFill/>
          <a:ln>
            <a:noFill/>
          </a:ln>
        </p:spPr>
      </p:pic>
      <p:sp>
        <p:nvSpPr>
          <p:cNvPr id="138" name="Google Shape;138;g119838d3e92_0_163"/>
          <p:cNvSpPr txBox="1">
            <a:spLocks noGrp="1"/>
          </p:cNvSpPr>
          <p:nvPr>
            <p:ph type="body" idx="1"/>
          </p:nvPr>
        </p:nvSpPr>
        <p:spPr>
          <a:xfrm>
            <a:off x="684213" y="2250000"/>
            <a:ext cx="4932000" cy="282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139"/>
        <p:cNvGrpSpPr/>
        <p:nvPr/>
      </p:nvGrpSpPr>
      <p:grpSpPr>
        <a:xfrm>
          <a:off x="0" y="0"/>
          <a:ext cx="0" cy="0"/>
          <a:chOff x="0" y="0"/>
          <a:chExt cx="0" cy="0"/>
        </a:xfrm>
      </p:grpSpPr>
      <p:sp>
        <p:nvSpPr>
          <p:cNvPr id="140" name="Google Shape;140;g119838d3e92_0_181"/>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119838d3e92_0_181"/>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19838d3e92_0_181"/>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119838d3e92_0_181"/>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44" name="Google Shape;144;g119838d3e92_0_181"/>
          <p:cNvSpPr>
            <a:spLocks noGrp="1"/>
          </p:cNvSpPr>
          <p:nvPr>
            <p:ph type="pic" idx="2"/>
          </p:nvPr>
        </p:nvSpPr>
        <p:spPr>
          <a:xfrm>
            <a:off x="684213" y="1585913"/>
            <a:ext cx="11507700" cy="5272200"/>
          </a:xfrm>
          <a:prstGeom prst="rect">
            <a:avLst/>
          </a:prstGeom>
          <a:solidFill>
            <a:srgbClr val="D8D8D8"/>
          </a:solidFill>
          <a:ln>
            <a:noFill/>
          </a:ln>
        </p:spPr>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Images and Captions">
  <p:cSld name="Three Images and Captions">
    <p:spTree>
      <p:nvGrpSpPr>
        <p:cNvPr id="1" name="Shape 145"/>
        <p:cNvGrpSpPr/>
        <p:nvPr/>
      </p:nvGrpSpPr>
      <p:grpSpPr>
        <a:xfrm>
          <a:off x="0" y="0"/>
          <a:ext cx="0" cy="0"/>
          <a:chOff x="0" y="0"/>
          <a:chExt cx="0" cy="0"/>
        </a:xfrm>
      </p:grpSpPr>
      <p:sp>
        <p:nvSpPr>
          <p:cNvPr id="146" name="Google Shape;146;g119838d3e92_0_187"/>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19838d3e92_0_187"/>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19838d3e92_0_187"/>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119838d3e92_0_187"/>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50" name="Google Shape;150;g119838d3e92_0_187"/>
          <p:cNvSpPr>
            <a:spLocks noGrp="1"/>
          </p:cNvSpPr>
          <p:nvPr>
            <p:ph type="pic" idx="2"/>
          </p:nvPr>
        </p:nvSpPr>
        <p:spPr>
          <a:xfrm>
            <a:off x="684212" y="1587826"/>
            <a:ext cx="3463200" cy="1900800"/>
          </a:xfrm>
          <a:prstGeom prst="rect">
            <a:avLst/>
          </a:prstGeom>
          <a:solidFill>
            <a:srgbClr val="D8D8D8"/>
          </a:solidFill>
          <a:ln>
            <a:noFill/>
          </a:ln>
        </p:spPr>
      </p:sp>
      <p:sp>
        <p:nvSpPr>
          <p:cNvPr id="151" name="Google Shape;151;g119838d3e92_0_187"/>
          <p:cNvSpPr txBox="1">
            <a:spLocks noGrp="1"/>
          </p:cNvSpPr>
          <p:nvPr>
            <p:ph type="body" idx="1"/>
          </p:nvPr>
        </p:nvSpPr>
        <p:spPr>
          <a:xfrm>
            <a:off x="684212"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g119838d3e92_0_187"/>
          <p:cNvSpPr>
            <a:spLocks noGrp="1"/>
          </p:cNvSpPr>
          <p:nvPr>
            <p:ph type="pic" idx="3"/>
          </p:nvPr>
        </p:nvSpPr>
        <p:spPr>
          <a:xfrm>
            <a:off x="4363243" y="1587826"/>
            <a:ext cx="3463200" cy="1900800"/>
          </a:xfrm>
          <a:prstGeom prst="rect">
            <a:avLst/>
          </a:prstGeom>
          <a:solidFill>
            <a:srgbClr val="D8D8D8"/>
          </a:solidFill>
          <a:ln>
            <a:noFill/>
          </a:ln>
        </p:spPr>
      </p:sp>
      <p:sp>
        <p:nvSpPr>
          <p:cNvPr id="153" name="Google Shape;153;g119838d3e92_0_187"/>
          <p:cNvSpPr txBox="1">
            <a:spLocks noGrp="1"/>
          </p:cNvSpPr>
          <p:nvPr>
            <p:ph type="body" idx="4"/>
          </p:nvPr>
        </p:nvSpPr>
        <p:spPr>
          <a:xfrm>
            <a:off x="4363243"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g119838d3e92_0_187"/>
          <p:cNvSpPr>
            <a:spLocks noGrp="1"/>
          </p:cNvSpPr>
          <p:nvPr>
            <p:ph type="pic" idx="5"/>
          </p:nvPr>
        </p:nvSpPr>
        <p:spPr>
          <a:xfrm>
            <a:off x="8042274" y="1587826"/>
            <a:ext cx="3463200" cy="1900800"/>
          </a:xfrm>
          <a:prstGeom prst="rect">
            <a:avLst/>
          </a:prstGeom>
          <a:solidFill>
            <a:srgbClr val="D8D8D8"/>
          </a:solidFill>
          <a:ln>
            <a:noFill/>
          </a:ln>
        </p:spPr>
      </p:sp>
      <p:sp>
        <p:nvSpPr>
          <p:cNvPr id="155" name="Google Shape;155;g119838d3e92_0_187"/>
          <p:cNvSpPr txBox="1">
            <a:spLocks noGrp="1"/>
          </p:cNvSpPr>
          <p:nvPr>
            <p:ph type="body" idx="6"/>
          </p:nvPr>
        </p:nvSpPr>
        <p:spPr>
          <a:xfrm>
            <a:off x="8042274"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31"/>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37"/>
        <p:cNvGrpSpPr/>
        <p:nvPr/>
      </p:nvGrpSpPr>
      <p:grpSpPr>
        <a:xfrm>
          <a:off x="0" y="0"/>
          <a:ext cx="0" cy="0"/>
          <a:chOff x="0" y="0"/>
          <a:chExt cx="0" cy="0"/>
        </a:xfrm>
      </p:grpSpPr>
      <p:sp>
        <p:nvSpPr>
          <p:cNvPr id="38" name="Google Shape;38;p32"/>
          <p:cNvSpPr/>
          <p:nvPr/>
        </p:nvSpPr>
        <p:spPr>
          <a:xfrm>
            <a:off x="0" y="4698000"/>
            <a:ext cx="12192000" cy="21600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sp>
        <p:nvSpPr>
          <p:cNvPr id="39" name="Google Shape;39;p32"/>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100"/>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a:spLocks noGrp="1"/>
          </p:cNvSpPr>
          <p:nvPr>
            <p:ph type="pic" idx="2"/>
          </p:nvPr>
        </p:nvSpPr>
        <p:spPr>
          <a:xfrm>
            <a:off x="6558000" y="0"/>
            <a:ext cx="5634000" cy="6858000"/>
          </a:xfrm>
          <a:prstGeom prst="rect">
            <a:avLst/>
          </a:prstGeom>
          <a:solidFill>
            <a:srgbClr val="D8D8D8"/>
          </a:solidFill>
          <a:ln>
            <a:noFill/>
          </a:ln>
        </p:spPr>
      </p:sp>
      <p:sp>
        <p:nvSpPr>
          <p:cNvPr id="41" name="Google Shape;41;p32"/>
          <p:cNvSpPr txBox="1">
            <a:spLocks noGrp="1"/>
          </p:cNvSpPr>
          <p:nvPr>
            <p:ph type="body" idx="1"/>
          </p:nvPr>
        </p:nvSpPr>
        <p:spPr>
          <a:xfrm>
            <a:off x="684213" y="1440000"/>
            <a:ext cx="5232300" cy="2160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300"/>
              <a:buNone/>
              <a:defRPr sz="2300">
                <a:solidFill>
                  <a:schemeClr val="lt1"/>
                </a:solidFill>
                <a:latin typeface="Barlow Semi Condensed Medium"/>
                <a:ea typeface="Barlow Semi Condensed Medium"/>
                <a:cs typeface="Barlow Semi Condensed Medium"/>
                <a:sym typeface="Barlow Semi Condensed Medium"/>
              </a:defRPr>
            </a:lvl1pPr>
            <a:lvl2pPr marL="914400" lvl="1" indent="-228600" algn="l">
              <a:lnSpc>
                <a:spcPct val="100000"/>
              </a:lnSpc>
              <a:spcBef>
                <a:spcPts val="2835"/>
              </a:spcBef>
              <a:spcAft>
                <a:spcPts val="0"/>
              </a:spcAft>
              <a:buClr>
                <a:schemeClr val="accent2"/>
              </a:buClr>
              <a:buSzPts val="2300"/>
              <a:buNone/>
              <a:defRPr sz="2300">
                <a:solidFill>
                  <a:schemeClr val="accent2"/>
                </a:solidFill>
                <a:latin typeface="Barlow Semi Condensed Medium"/>
                <a:ea typeface="Barlow Semi Condensed Medium"/>
                <a:cs typeface="Barlow Semi Condensed Medium"/>
                <a:sym typeface="Barlow Semi Condensed Medium"/>
              </a:defRPr>
            </a:lvl2pPr>
            <a:lvl3pPr marL="1371600" lvl="2" indent="-228600" algn="l">
              <a:lnSpc>
                <a:spcPct val="100000"/>
              </a:lnSpc>
              <a:spcBef>
                <a:spcPts val="2835"/>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828800" lvl="3"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2286000" lvl="4"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 name="Google Shape;42;p32"/>
          <p:cNvGrpSpPr/>
          <p:nvPr/>
        </p:nvGrpSpPr>
        <p:grpSpPr>
          <a:xfrm>
            <a:off x="720697" y="5046998"/>
            <a:ext cx="4949842" cy="857979"/>
            <a:chOff x="720725" y="5218493"/>
            <a:chExt cx="4009268" cy="694945"/>
          </a:xfrm>
        </p:grpSpPr>
        <p:pic>
          <p:nvPicPr>
            <p:cNvPr id="43" name="Google Shape;43;p32"/>
            <p:cNvPicPr preferRelativeResize="0"/>
            <p:nvPr/>
          </p:nvPicPr>
          <p:blipFill rotWithShape="1">
            <a:blip r:embed="rId2">
              <a:alphaModFix/>
            </a:blip>
            <a:srcRect/>
            <a:stretch/>
          </p:blipFill>
          <p:spPr>
            <a:xfrm>
              <a:off x="4032000" y="5325173"/>
              <a:ext cx="697993" cy="588265"/>
            </a:xfrm>
            <a:prstGeom prst="rect">
              <a:avLst/>
            </a:prstGeom>
            <a:noFill/>
            <a:ln>
              <a:noFill/>
            </a:ln>
          </p:spPr>
        </p:pic>
        <p:pic>
          <p:nvPicPr>
            <p:cNvPr id="44" name="Google Shape;44;p32"/>
            <p:cNvPicPr preferRelativeResize="0"/>
            <p:nvPr/>
          </p:nvPicPr>
          <p:blipFill rotWithShape="1">
            <a:blip r:embed="rId3">
              <a:alphaModFix/>
            </a:blip>
            <a:srcRect/>
            <a:stretch/>
          </p:blipFill>
          <p:spPr>
            <a:xfrm>
              <a:off x="2867282" y="5309933"/>
              <a:ext cx="826010" cy="603505"/>
            </a:xfrm>
            <a:prstGeom prst="rect">
              <a:avLst/>
            </a:prstGeom>
            <a:noFill/>
            <a:ln>
              <a:noFill/>
            </a:ln>
          </p:spPr>
        </p:pic>
        <p:pic>
          <p:nvPicPr>
            <p:cNvPr id="45" name="Google Shape;45;p32"/>
            <p:cNvPicPr preferRelativeResize="0"/>
            <p:nvPr/>
          </p:nvPicPr>
          <p:blipFill rotWithShape="1">
            <a:blip r:embed="rId4">
              <a:alphaModFix/>
            </a:blip>
            <a:srcRect/>
            <a:stretch/>
          </p:blipFill>
          <p:spPr>
            <a:xfrm>
              <a:off x="720725" y="5279453"/>
              <a:ext cx="594361" cy="633985"/>
            </a:xfrm>
            <a:prstGeom prst="rect">
              <a:avLst/>
            </a:prstGeom>
            <a:noFill/>
            <a:ln>
              <a:noFill/>
            </a:ln>
          </p:spPr>
        </p:pic>
        <p:pic>
          <p:nvPicPr>
            <p:cNvPr id="46" name="Google Shape;46;p32"/>
            <p:cNvPicPr preferRelativeResize="0"/>
            <p:nvPr/>
          </p:nvPicPr>
          <p:blipFill rotWithShape="1">
            <a:blip r:embed="rId5">
              <a:alphaModFix/>
            </a:blip>
            <a:srcRect/>
            <a:stretch/>
          </p:blipFill>
          <p:spPr>
            <a:xfrm>
              <a:off x="1653795" y="5218493"/>
              <a:ext cx="874778" cy="694945"/>
            </a:xfrm>
            <a:prstGeom prst="rect">
              <a:avLst/>
            </a:prstGeom>
            <a:noFill/>
            <a:ln>
              <a:noFill/>
            </a:ln>
          </p:spPr>
        </p:pic>
      </p:grpSp>
      <p:sp>
        <p:nvSpPr>
          <p:cNvPr id="47" name="Google Shape;47;p32"/>
          <p:cNvSpPr txBox="1"/>
          <p:nvPr/>
        </p:nvSpPr>
        <p:spPr>
          <a:xfrm>
            <a:off x="684213" y="6210000"/>
            <a:ext cx="5232300" cy="4095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GB" sz="900" b="0" i="0" u="none" strike="noStrike" cap="none">
                <a:solidFill>
                  <a:schemeClr val="accent4"/>
                </a:solidFill>
                <a:latin typeface="Roboto Light"/>
                <a:ea typeface="Roboto Light"/>
                <a:cs typeface="Roboto Light"/>
                <a:sym typeface="Roboto Light"/>
              </a:rPr>
              <a:t>GOOS is sponsored by the </a:t>
            </a:r>
            <a:r>
              <a:rPr lang="en-GB" sz="900" b="0" i="0" u="none" strike="noStrike" cap="none">
                <a:solidFill>
                  <a:schemeClr val="accent4"/>
                </a:solidFill>
                <a:latin typeface="Roboto Medium"/>
                <a:ea typeface="Roboto Medium"/>
                <a:cs typeface="Roboto Medium"/>
                <a:sym typeface="Roboto Medium"/>
              </a:rPr>
              <a:t>Intergovernmental Oceanographic Commission of UNESCO</a:t>
            </a:r>
            <a:r>
              <a:rPr lang="en-GB" sz="900" b="0" i="0" u="none" strike="noStrike" cap="none">
                <a:solidFill>
                  <a:schemeClr val="accent4"/>
                </a:solidFill>
                <a:latin typeface="Roboto Light"/>
                <a:ea typeface="Roboto Light"/>
                <a:cs typeface="Roboto Light"/>
                <a:sym typeface="Roboto Light"/>
              </a:rPr>
              <a:t>, the </a:t>
            </a:r>
            <a:r>
              <a:rPr lang="en-GB" sz="900" b="0" i="0" u="none" strike="noStrike" cap="none">
                <a:solidFill>
                  <a:schemeClr val="accent4"/>
                </a:solidFill>
                <a:latin typeface="Roboto Medium"/>
                <a:ea typeface="Roboto Medium"/>
                <a:cs typeface="Roboto Medium"/>
                <a:sym typeface="Roboto Medium"/>
              </a:rPr>
              <a:t>World Meteorological Organization</a:t>
            </a:r>
            <a:r>
              <a:rPr lang="en-GB" sz="900" b="0" i="0" u="none" strike="noStrike" cap="none">
                <a:solidFill>
                  <a:schemeClr val="accent4"/>
                </a:solidFill>
                <a:latin typeface="Roboto Light"/>
                <a:ea typeface="Roboto Light"/>
                <a:cs typeface="Roboto Light"/>
                <a:sym typeface="Roboto Light"/>
              </a:rPr>
              <a:t>, the </a:t>
            </a:r>
            <a:r>
              <a:rPr lang="en-GB" sz="900" b="0" i="0" u="none" strike="noStrike" cap="none">
                <a:solidFill>
                  <a:schemeClr val="accent4"/>
                </a:solidFill>
                <a:latin typeface="Roboto Medium"/>
                <a:ea typeface="Roboto Medium"/>
                <a:cs typeface="Roboto Medium"/>
                <a:sym typeface="Roboto Medium"/>
              </a:rPr>
              <a:t>UN Environment Programme</a:t>
            </a:r>
            <a:r>
              <a:rPr lang="en-GB" sz="900" b="0" i="0" u="none" strike="noStrike" cap="none">
                <a:solidFill>
                  <a:schemeClr val="accent4"/>
                </a:solidFill>
                <a:latin typeface="Roboto Light"/>
                <a:ea typeface="Roboto Light"/>
                <a:cs typeface="Roboto Light"/>
                <a:sym typeface="Roboto Light"/>
              </a:rPr>
              <a:t>, and the </a:t>
            </a:r>
            <a:r>
              <a:rPr lang="en-GB" sz="900" b="0" i="0" u="none" strike="noStrike" cap="none">
                <a:solidFill>
                  <a:schemeClr val="accent4"/>
                </a:solidFill>
                <a:latin typeface="Roboto Medium"/>
                <a:ea typeface="Roboto Medium"/>
                <a:cs typeface="Roboto Medium"/>
                <a:sym typeface="Roboto Medium"/>
              </a:rPr>
              <a:t>International Science Council</a:t>
            </a:r>
            <a:r>
              <a:rPr lang="en-GB" sz="900" b="0" i="0" u="none" strike="noStrike" cap="none">
                <a:solidFill>
                  <a:schemeClr val="accent4"/>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sp>
        <p:nvSpPr>
          <p:cNvPr id="48" name="Google Shape;48;p32"/>
          <p:cNvSpPr txBox="1"/>
          <p:nvPr/>
        </p:nvSpPr>
        <p:spPr>
          <a:xfrm>
            <a:off x="684213" y="3744000"/>
            <a:ext cx="2100000" cy="436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GB" sz="2300"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400" b="0" i="0" u="none" strike="noStrike" cap="none">
              <a:solidFill>
                <a:srgbClr val="000000"/>
              </a:solidFill>
              <a:latin typeface="Arial"/>
              <a:ea typeface="Arial"/>
              <a:cs typeface="Arial"/>
              <a:sym typeface="Arial"/>
            </a:endParaRPr>
          </a:p>
        </p:txBody>
      </p:sp>
      <p:pic>
        <p:nvPicPr>
          <p:cNvPr id="49" name="Google Shape;49;p32"/>
          <p:cNvPicPr preferRelativeResize="0"/>
          <p:nvPr/>
        </p:nvPicPr>
        <p:blipFill rotWithShape="1">
          <a:blip r:embed="rId6">
            <a:alphaModFix/>
          </a:blip>
          <a:srcRect/>
          <a:stretch/>
        </p:blipFill>
        <p:spPr>
          <a:xfrm>
            <a:off x="2440043" y="3906684"/>
            <a:ext cx="204216" cy="161544"/>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50"/>
        <p:cNvGrpSpPr/>
        <p:nvPr/>
      </p:nvGrpSpPr>
      <p:grpSpPr>
        <a:xfrm>
          <a:off x="0" y="0"/>
          <a:ext cx="0" cy="0"/>
          <a:chOff x="0" y="0"/>
          <a:chExt cx="0" cy="0"/>
        </a:xfrm>
      </p:grpSpPr>
      <p:pic>
        <p:nvPicPr>
          <p:cNvPr id="51" name="Google Shape;51;p24"/>
          <p:cNvPicPr preferRelativeResize="0"/>
          <p:nvPr/>
        </p:nvPicPr>
        <p:blipFill rotWithShape="1">
          <a:blip r:embed="rId2">
            <a:alphaModFix/>
          </a:blip>
          <a:srcRect/>
          <a:stretch/>
        </p:blipFill>
        <p:spPr>
          <a:xfrm>
            <a:off x="684213" y="5371200"/>
            <a:ext cx="1652019" cy="987554"/>
          </a:xfrm>
          <a:prstGeom prst="rect">
            <a:avLst/>
          </a:prstGeom>
          <a:noFill/>
          <a:ln>
            <a:noFill/>
          </a:ln>
        </p:spPr>
      </p:pic>
      <p:pic>
        <p:nvPicPr>
          <p:cNvPr id="52" name="Google Shape;52;p24"/>
          <p:cNvPicPr preferRelativeResize="0"/>
          <p:nvPr/>
        </p:nvPicPr>
        <p:blipFill rotWithShape="1">
          <a:blip r:embed="rId3">
            <a:alphaModFix/>
          </a:blip>
          <a:srcRect/>
          <a:stretch/>
        </p:blipFill>
        <p:spPr>
          <a:xfrm>
            <a:off x="5816111" y="604800"/>
            <a:ext cx="6375889" cy="5498137"/>
          </a:xfrm>
          <a:prstGeom prst="rect">
            <a:avLst/>
          </a:prstGeom>
          <a:noFill/>
          <a:ln>
            <a:noFill/>
          </a:ln>
        </p:spPr>
      </p:pic>
      <p:pic>
        <p:nvPicPr>
          <p:cNvPr id="53" name="Google Shape;53;p24"/>
          <p:cNvPicPr preferRelativeResize="0"/>
          <p:nvPr/>
        </p:nvPicPr>
        <p:blipFill rotWithShape="1">
          <a:blip r:embed="rId4">
            <a:alphaModFix/>
          </a:blip>
          <a:srcRect/>
          <a:stretch/>
        </p:blipFill>
        <p:spPr>
          <a:xfrm>
            <a:off x="684213" y="1317600"/>
            <a:ext cx="3843536" cy="557785"/>
          </a:xfrm>
          <a:prstGeom prst="rect">
            <a:avLst/>
          </a:prstGeom>
          <a:noFill/>
          <a:ln>
            <a:noFill/>
          </a:ln>
        </p:spPr>
      </p:pic>
      <p:sp>
        <p:nvSpPr>
          <p:cNvPr id="54" name="Google Shape;54;p24"/>
          <p:cNvSpPr txBox="1">
            <a:spLocks noGrp="1"/>
          </p:cNvSpPr>
          <p:nvPr>
            <p:ph type="body" idx="1"/>
          </p:nvPr>
        </p:nvSpPr>
        <p:spPr>
          <a:xfrm>
            <a:off x="684213" y="2250000"/>
            <a:ext cx="4932000" cy="282014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55"/>
        <p:cNvGrpSpPr/>
        <p:nvPr/>
      </p:nvGrpSpPr>
      <p:grpSpPr>
        <a:xfrm>
          <a:off x="0" y="0"/>
          <a:ext cx="0" cy="0"/>
          <a:chOff x="0" y="0"/>
          <a:chExt cx="0" cy="0"/>
        </a:xfrm>
      </p:grpSpPr>
      <p:sp>
        <p:nvSpPr>
          <p:cNvPr id="56" name="Google Shape;56;p22"/>
          <p:cNvSpPr txBox="1">
            <a:spLocks noGrp="1"/>
          </p:cNvSpPr>
          <p:nvPr>
            <p:ph type="body" idx="1"/>
          </p:nvPr>
        </p:nvSpPr>
        <p:spPr>
          <a:xfrm>
            <a:off x="1944000" y="1916113"/>
            <a:ext cx="8967840" cy="302577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684213" y="1585913"/>
            <a:ext cx="10821987" cy="43640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26"/>
          <p:cNvSpPr>
            <a:spLocks noGrp="1"/>
          </p:cNvSpPr>
          <p:nvPr>
            <p:ph type="pic" idx="2"/>
          </p:nvPr>
        </p:nvSpPr>
        <p:spPr>
          <a:xfrm>
            <a:off x="684213" y="1585913"/>
            <a:ext cx="11507787" cy="5272087"/>
          </a:xfrm>
          <a:prstGeom prst="rect">
            <a:avLst/>
          </a:prstGeom>
          <a:solidFill>
            <a:srgbClr val="D8D8D8"/>
          </a:solid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1188000" y="793750"/>
            <a:ext cx="4728613" cy="10962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a:spLocks noGrp="1"/>
          </p:cNvSpPr>
          <p:nvPr>
            <p:ph type="pic" idx="2"/>
          </p:nvPr>
        </p:nvSpPr>
        <p:spPr>
          <a:xfrm>
            <a:off x="6558000" y="0"/>
            <a:ext cx="5634001" cy="6858000"/>
          </a:xfrm>
          <a:prstGeom prst="rect">
            <a:avLst/>
          </a:prstGeom>
          <a:solidFill>
            <a:srgbClr val="D8D8D8"/>
          </a:solidFill>
          <a:ln>
            <a:noFill/>
          </a:ln>
        </p:spPr>
      </p:sp>
      <p:sp>
        <p:nvSpPr>
          <p:cNvPr id="74" name="Google Shape;74;p27"/>
          <p:cNvSpPr txBox="1">
            <a:spLocks noGrp="1"/>
          </p:cNvSpPr>
          <p:nvPr>
            <p:ph type="body" idx="1"/>
          </p:nvPr>
        </p:nvSpPr>
        <p:spPr>
          <a:xfrm>
            <a:off x="684213" y="1890001"/>
            <a:ext cx="5232400" cy="405995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684213" y="1585913"/>
            <a:ext cx="10821987" cy="4364037"/>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 name="Google Shape;8;p17"/>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9" name="Google Shape;9;p17"/>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0" name="Google Shape;10;p17"/>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cxnSp>
        <p:nvCxnSpPr>
          <p:cNvPr id="11" name="Google Shape;11;p17"/>
          <p:cNvCxnSpPr/>
          <p:nvPr/>
        </p:nvCxnSpPr>
        <p:spPr>
          <a:xfrm>
            <a:off x="684213" y="983442"/>
            <a:ext cx="396442" cy="0"/>
          </a:xfrm>
          <a:prstGeom prst="straightConnector1">
            <a:avLst/>
          </a:prstGeom>
          <a:noFill/>
          <a:ln w="28575" cap="flat" cmpd="sng">
            <a:solidFill>
              <a:schemeClr val="accent2"/>
            </a:solidFill>
            <a:prstDash val="solid"/>
            <a:miter lim="800000"/>
            <a:headEnd type="none" w="sm" len="sm"/>
            <a:tailEnd type="none" w="sm" len="sm"/>
          </a:ln>
        </p:spPr>
      </p:cxnSp>
      <p:pic>
        <p:nvPicPr>
          <p:cNvPr id="12" name="Google Shape;12;p17"/>
          <p:cNvPicPr preferRelativeResize="0"/>
          <p:nvPr/>
        </p:nvPicPr>
        <p:blipFill rotWithShape="1">
          <a:blip r:embed="rId14">
            <a:alphaModFix/>
          </a:blip>
          <a:srcRect/>
          <a:stretch/>
        </p:blipFill>
        <p:spPr>
          <a:xfrm>
            <a:off x="9421200" y="6264000"/>
            <a:ext cx="2060452" cy="2987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g119838d3e92_0_110"/>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g119838d3e92_0_110"/>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93" name="Google Shape;93;g119838d3e92_0_110"/>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94" name="Google Shape;94;g119838d3e92_0_110"/>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95" name="Google Shape;95;g119838d3e92_0_110"/>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cxnSp>
        <p:nvCxnSpPr>
          <p:cNvPr id="96" name="Google Shape;96;g119838d3e92_0_110"/>
          <p:cNvCxnSpPr/>
          <p:nvPr/>
        </p:nvCxnSpPr>
        <p:spPr>
          <a:xfrm>
            <a:off x="684213" y="983442"/>
            <a:ext cx="396300" cy="0"/>
          </a:xfrm>
          <a:prstGeom prst="straightConnector1">
            <a:avLst/>
          </a:prstGeom>
          <a:noFill/>
          <a:ln w="28575" cap="flat" cmpd="sng">
            <a:solidFill>
              <a:schemeClr val="accent2"/>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ctrTitle"/>
          </p:nvPr>
        </p:nvSpPr>
        <p:spPr>
          <a:xfrm>
            <a:off x="388324" y="1420551"/>
            <a:ext cx="5245677" cy="303371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5550"/>
              <a:buNone/>
            </a:pPr>
            <a:r>
              <a:rPr lang="en-GB"/>
              <a:t>Co-design in the GOOS Ocean Decade Programmes</a:t>
            </a:r>
            <a:endParaRPr/>
          </a:p>
        </p:txBody>
      </p:sp>
      <p:sp>
        <p:nvSpPr>
          <p:cNvPr id="161" name="Google Shape;161;p1"/>
          <p:cNvSpPr txBox="1">
            <a:spLocks noGrp="1"/>
          </p:cNvSpPr>
          <p:nvPr>
            <p:ph type="subTitle" idx="1"/>
          </p:nvPr>
        </p:nvSpPr>
        <p:spPr>
          <a:xfrm>
            <a:off x="928600" y="2963525"/>
            <a:ext cx="4987800" cy="18498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700"/>
              <a:buNone/>
            </a:pPr>
            <a:r>
              <a:rPr lang="en-GB" sz="1600"/>
              <a:t>Emma Heslop, Programme Manager GOOS Office, IOC/UNESCO</a:t>
            </a:r>
            <a:endParaRPr/>
          </a:p>
          <a:p>
            <a:pPr marL="0" lvl="0" indent="0" algn="l" rtl="0">
              <a:lnSpc>
                <a:spcPct val="120000"/>
              </a:lnSpc>
              <a:spcBef>
                <a:spcPts val="0"/>
              </a:spcBef>
              <a:spcAft>
                <a:spcPts val="0"/>
              </a:spcAft>
              <a:buClr>
                <a:schemeClr val="lt1"/>
              </a:buClr>
              <a:buSzPts val="1700"/>
              <a:buNone/>
            </a:pPr>
            <a:endParaRPr sz="1600"/>
          </a:p>
          <a:p>
            <a:pPr marL="0" lvl="0" indent="0" algn="l" rtl="0">
              <a:lnSpc>
                <a:spcPct val="120000"/>
              </a:lnSpc>
              <a:spcBef>
                <a:spcPts val="0"/>
              </a:spcBef>
              <a:spcAft>
                <a:spcPts val="0"/>
              </a:spcAft>
              <a:buClr>
                <a:schemeClr val="lt1"/>
              </a:buClr>
              <a:buSzPts val="1700"/>
              <a:buNone/>
            </a:pPr>
            <a:r>
              <a:rPr lang="en-GB" sz="1600"/>
              <a:t>Programme Leads - David Legler, NOAA; Sabrina Speich IPSL; Molly Powers SPC; Alvaro Scadilli, Argentina Navy; Nadia Pinardi UNIBO; Villy Kourafalou UoM; Joaquìn Tintoré SOCIB</a:t>
            </a:r>
            <a:endParaRPr sz="1600"/>
          </a:p>
          <a:p>
            <a:pPr marL="0" lvl="0" indent="0" algn="l" rtl="0">
              <a:lnSpc>
                <a:spcPct val="120000"/>
              </a:lnSpc>
              <a:spcBef>
                <a:spcPts val="0"/>
              </a:spcBef>
              <a:spcAft>
                <a:spcPts val="0"/>
              </a:spcAft>
              <a:buClr>
                <a:schemeClr val="lt1"/>
              </a:buClr>
              <a:buSzPts val="1700"/>
              <a:buNone/>
            </a:pPr>
            <a:endParaRPr sz="1600"/>
          </a:p>
          <a:p>
            <a:pPr marL="0" lvl="0" indent="0" algn="l" rtl="0">
              <a:lnSpc>
                <a:spcPct val="120000"/>
              </a:lnSpc>
              <a:spcBef>
                <a:spcPts val="0"/>
              </a:spcBef>
              <a:spcAft>
                <a:spcPts val="0"/>
              </a:spcAft>
              <a:buClr>
                <a:schemeClr val="lt1"/>
              </a:buClr>
              <a:buSzPts val="1700"/>
              <a:buNone/>
            </a:pPr>
            <a:r>
              <a:rPr lang="en-GB" sz="1600"/>
              <a:t>Support -  Ann-Christine Zinkann, NOAA; Mairéad O’Donovan, GOOS, Andrea McCurdy, NASA</a:t>
            </a:r>
            <a:endParaRPr sz="1600"/>
          </a:p>
        </p:txBody>
      </p:sp>
      <p:sp>
        <p:nvSpPr>
          <p:cNvPr id="162" name="Google Shape;162;p1"/>
          <p:cNvSpPr txBox="1">
            <a:spLocks noGrp="1"/>
          </p:cNvSpPr>
          <p:nvPr>
            <p:ph type="body" idx="2"/>
          </p:nvPr>
        </p:nvSpPr>
        <p:spPr>
          <a:xfrm>
            <a:off x="2576945" y="5780115"/>
            <a:ext cx="2954639" cy="440303"/>
          </a:xfrm>
          <a:prstGeom prst="rect">
            <a:avLst/>
          </a:prstGeom>
          <a:noFill/>
          <a:ln>
            <a:noFill/>
          </a:ln>
        </p:spPr>
        <p:txBody>
          <a:bodyPr spcFirstLastPara="1" wrap="square" lIns="0" tIns="0" rIns="0" bIns="0" anchor="b" anchorCtr="0">
            <a:noAutofit/>
          </a:bodyPr>
          <a:lstStyle/>
          <a:p>
            <a:pPr marL="0" lvl="0" indent="0" algn="r" rtl="0">
              <a:lnSpc>
                <a:spcPct val="120000"/>
              </a:lnSpc>
              <a:spcBef>
                <a:spcPts val="0"/>
              </a:spcBef>
              <a:spcAft>
                <a:spcPts val="0"/>
              </a:spcAft>
              <a:buClr>
                <a:schemeClr val="lt1"/>
              </a:buClr>
              <a:buSzPts val="800"/>
              <a:buNone/>
            </a:pPr>
            <a:r>
              <a:rPr lang="en-GB"/>
              <a:t>Endorsed by </a:t>
            </a:r>
            <a:r>
              <a:rPr lang="en-GB">
                <a:latin typeface="Roboto Medium"/>
                <a:ea typeface="Roboto Medium"/>
                <a:cs typeface="Roboto Medium"/>
                <a:sym typeface="Roboto Medium"/>
              </a:rPr>
              <a:t>the UN Decade of Ocean Science</a:t>
            </a:r>
            <a:endParaRPr/>
          </a:p>
        </p:txBody>
      </p:sp>
      <p:pic>
        <p:nvPicPr>
          <p:cNvPr id="163" name="Google Shape;163;p1"/>
          <p:cNvPicPr preferRelativeResize="0">
            <a:picLocks noGrp="1"/>
          </p:cNvPicPr>
          <p:nvPr>
            <p:ph type="pic" idx="3"/>
          </p:nvPr>
        </p:nvPicPr>
        <p:blipFill rotWithShape="1">
          <a:blip r:embed="rId3">
            <a:alphaModFix/>
          </a:blip>
          <a:srcRect t="12" b="9"/>
          <a:stretch/>
        </p:blipFill>
        <p:spPr>
          <a:xfrm>
            <a:off x="6558000" y="0"/>
            <a:ext cx="5634000" cy="6858000"/>
          </a:xfrm>
          <a:prstGeom prst="rect">
            <a:avLst/>
          </a:prstGeom>
          <a:solidFill>
            <a:srgbClr val="D8D8D8"/>
          </a:solid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0"/>
          <p:cNvSpPr txBox="1">
            <a:spLocks noGrp="1"/>
          </p:cNvSpPr>
          <p:nvPr>
            <p:ph type="title"/>
          </p:nvPr>
        </p:nvSpPr>
        <p:spPr>
          <a:xfrm>
            <a:off x="1188000" y="916100"/>
            <a:ext cx="45003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The vision</a:t>
            </a:r>
            <a:endParaRPr/>
          </a:p>
        </p:txBody>
      </p:sp>
      <p:sp>
        <p:nvSpPr>
          <p:cNvPr id="320" name="Google Shape;320;p10"/>
          <p:cNvSpPr txBox="1">
            <a:spLocks noGrp="1"/>
          </p:cNvSpPr>
          <p:nvPr>
            <p:ph type="body" idx="1"/>
          </p:nvPr>
        </p:nvSpPr>
        <p:spPr>
          <a:xfrm>
            <a:off x="684213" y="1708263"/>
            <a:ext cx="5232300" cy="4364100"/>
          </a:xfrm>
          <a:prstGeom prst="rect">
            <a:avLst/>
          </a:prstGeom>
          <a:noFill/>
          <a:ln>
            <a:noFill/>
          </a:ln>
        </p:spPr>
        <p:txBody>
          <a:bodyPr spcFirstLastPara="1" wrap="square" lIns="0" tIns="0" rIns="0" bIns="0" anchor="t" anchorCtr="0">
            <a:noAutofit/>
          </a:bodyPr>
          <a:lstStyle/>
          <a:p>
            <a:pPr marL="0" lvl="2" indent="0" algn="l" rtl="0">
              <a:lnSpc>
                <a:spcPct val="100000"/>
              </a:lnSpc>
              <a:spcBef>
                <a:spcPts val="0"/>
              </a:spcBef>
              <a:spcAft>
                <a:spcPts val="0"/>
              </a:spcAft>
              <a:buSzPts val="2800"/>
              <a:buNone/>
            </a:pPr>
            <a:r>
              <a:rPr lang="en-GB"/>
              <a:t>Enhance </a:t>
            </a:r>
            <a:r>
              <a:rPr lang="en-GB">
                <a:solidFill>
                  <a:schemeClr val="accent2"/>
                </a:solidFill>
              </a:rPr>
              <a:t>access to ocean data in a way that is truly useful </a:t>
            </a:r>
            <a:r>
              <a:rPr lang="en-GB"/>
              <a:t>to enable informed decision making.</a:t>
            </a:r>
            <a:endParaRPr/>
          </a:p>
          <a:p>
            <a:pPr marL="0" lvl="2" indent="0" algn="l" rtl="0">
              <a:lnSpc>
                <a:spcPct val="100000"/>
              </a:lnSpc>
              <a:spcBef>
                <a:spcPts val="0"/>
              </a:spcBef>
              <a:spcAft>
                <a:spcPts val="0"/>
              </a:spcAft>
              <a:buSzPts val="2800"/>
              <a:buNone/>
            </a:pPr>
            <a:endParaRPr/>
          </a:p>
          <a:p>
            <a:pPr marL="0" lvl="2" indent="0" algn="l" rtl="0">
              <a:lnSpc>
                <a:spcPct val="100000"/>
              </a:lnSpc>
              <a:spcBef>
                <a:spcPts val="0"/>
              </a:spcBef>
              <a:spcAft>
                <a:spcPts val="0"/>
              </a:spcAft>
              <a:buSzPts val="2800"/>
              <a:buNone/>
            </a:pPr>
            <a:r>
              <a:rPr lang="en-GB"/>
              <a:t>Connect </a:t>
            </a:r>
            <a:r>
              <a:rPr lang="en-GB">
                <a:solidFill>
                  <a:schemeClr val="accent2"/>
                </a:solidFill>
              </a:rPr>
              <a:t>observers and the communities</a:t>
            </a:r>
            <a:r>
              <a:rPr lang="en-GB"/>
              <a:t> they serve across the value chain.</a:t>
            </a:r>
            <a:endParaRPr/>
          </a:p>
          <a:p>
            <a:pPr marL="0" lvl="2" indent="0" algn="l" rtl="0">
              <a:lnSpc>
                <a:spcPct val="100000"/>
              </a:lnSpc>
              <a:spcBef>
                <a:spcPts val="0"/>
              </a:spcBef>
              <a:spcAft>
                <a:spcPts val="0"/>
              </a:spcAft>
              <a:buSzPts val="2800"/>
              <a:buNone/>
            </a:pPr>
            <a:br>
              <a:rPr lang="en-GB"/>
            </a:br>
            <a:r>
              <a:rPr lang="en-GB"/>
              <a:t>Connect initiatives </a:t>
            </a:r>
            <a:r>
              <a:rPr lang="en-GB">
                <a:solidFill>
                  <a:schemeClr val="accent2"/>
                </a:solidFill>
              </a:rPr>
              <a:t>to contribute </a:t>
            </a:r>
            <a:br>
              <a:rPr lang="en-GB">
                <a:solidFill>
                  <a:schemeClr val="accent2"/>
                </a:solidFill>
              </a:rPr>
            </a:br>
            <a:r>
              <a:rPr lang="en-GB">
                <a:solidFill>
                  <a:schemeClr val="accent2"/>
                </a:solidFill>
              </a:rPr>
              <a:t>to an enhanced global system </a:t>
            </a:r>
            <a:r>
              <a:rPr lang="en-GB"/>
              <a:t>and strengthen a wide range of products.</a:t>
            </a:r>
            <a:endParaRPr/>
          </a:p>
        </p:txBody>
      </p:sp>
      <p:pic>
        <p:nvPicPr>
          <p:cNvPr id="321" name="Google Shape;321;p10"/>
          <p:cNvPicPr preferRelativeResize="0">
            <a:picLocks noGrp="1"/>
          </p:cNvPicPr>
          <p:nvPr>
            <p:ph type="pic" idx="2"/>
          </p:nvPr>
        </p:nvPicPr>
        <p:blipFill rotWithShape="1">
          <a:blip r:embed="rId3">
            <a:alphaModFix/>
          </a:blip>
          <a:srcRect/>
          <a:stretch/>
        </p:blipFill>
        <p:spPr>
          <a:xfrm>
            <a:off x="6558000" y="0"/>
            <a:ext cx="5634001" cy="6858000"/>
          </a:xfrm>
          <a:prstGeom prst="rect">
            <a:avLst/>
          </a:prstGeom>
          <a:solidFill>
            <a:srgbClr val="D8D8D8"/>
          </a:solid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19838d3e92_0_434"/>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solidFill>
                  <a:schemeClr val="accent2"/>
                </a:solidFill>
              </a:rPr>
              <a:t>In focus:</a:t>
            </a:r>
            <a:r>
              <a:rPr lang="en-GB"/>
              <a:t> Moroccan observing system</a:t>
            </a:r>
            <a:endParaRPr/>
          </a:p>
        </p:txBody>
      </p:sp>
      <p:sp>
        <p:nvSpPr>
          <p:cNvPr id="327" name="Google Shape;327;g119838d3e92_0_434"/>
          <p:cNvSpPr txBox="1">
            <a:spLocks noGrp="1"/>
          </p:cNvSpPr>
          <p:nvPr>
            <p:ph type="body" idx="1"/>
          </p:nvPr>
        </p:nvSpPr>
        <p:spPr>
          <a:xfrm>
            <a:off x="684213" y="1890001"/>
            <a:ext cx="5232300" cy="4059900"/>
          </a:xfrm>
          <a:prstGeom prst="rect">
            <a:avLst/>
          </a:prstGeom>
          <a:noFill/>
          <a:ln>
            <a:noFill/>
          </a:ln>
        </p:spPr>
        <p:txBody>
          <a:bodyPr spcFirstLastPara="1" wrap="square" lIns="0" tIns="0" rIns="0" bIns="0" anchor="t" anchorCtr="0">
            <a:noAutofit/>
          </a:bodyPr>
          <a:lstStyle/>
          <a:p>
            <a:pPr marL="360000" lvl="3" indent="-334600" algn="l" rtl="0">
              <a:lnSpc>
                <a:spcPct val="120000"/>
              </a:lnSpc>
              <a:spcBef>
                <a:spcPts val="0"/>
              </a:spcBef>
              <a:spcAft>
                <a:spcPts val="0"/>
              </a:spcAft>
              <a:buSzPts val="1600"/>
              <a:buChar char="―"/>
            </a:pPr>
            <a:r>
              <a:rPr lang="en-GB" sz="1600">
                <a:latin typeface="Roboto"/>
                <a:ea typeface="Roboto"/>
                <a:cs typeface="Roboto"/>
                <a:sym typeface="Roboto"/>
              </a:rPr>
              <a:t>developing a national observations network </a:t>
            </a:r>
            <a:endParaRPr sz="1600">
              <a:latin typeface="Roboto"/>
              <a:ea typeface="Roboto"/>
              <a:cs typeface="Roboto"/>
              <a:sym typeface="Roboto"/>
            </a:endParaRPr>
          </a:p>
          <a:p>
            <a:pPr marL="360000" lvl="3" indent="-334600" algn="l" rtl="0">
              <a:lnSpc>
                <a:spcPct val="120000"/>
              </a:lnSpc>
              <a:spcBef>
                <a:spcPts val="0"/>
              </a:spcBef>
              <a:spcAft>
                <a:spcPts val="0"/>
              </a:spcAft>
              <a:buSzPts val="1600"/>
              <a:buFont typeface="Roboto"/>
              <a:buChar char="―"/>
            </a:pPr>
            <a:r>
              <a:rPr lang="en-GB" sz="1600">
                <a:latin typeface="Roboto"/>
                <a:ea typeface="Roboto"/>
                <a:cs typeface="Roboto"/>
                <a:sym typeface="Roboto"/>
              </a:rPr>
              <a:t>strengthen capacity in platforms and modelling</a:t>
            </a:r>
            <a:endParaRPr sz="1600">
              <a:latin typeface="Roboto"/>
              <a:ea typeface="Roboto"/>
              <a:cs typeface="Roboto"/>
              <a:sym typeface="Roboto"/>
            </a:endParaRPr>
          </a:p>
          <a:p>
            <a:pPr marL="360000" lvl="3" indent="-334600" algn="l" rtl="0">
              <a:lnSpc>
                <a:spcPct val="120000"/>
              </a:lnSpc>
              <a:spcBef>
                <a:spcPts val="0"/>
              </a:spcBef>
              <a:spcAft>
                <a:spcPts val="0"/>
              </a:spcAft>
              <a:buSzPts val="1600"/>
              <a:buFont typeface="Roboto"/>
              <a:buChar char="―"/>
            </a:pPr>
            <a:r>
              <a:rPr lang="en-GB" sz="1600">
                <a:latin typeface="Roboto"/>
                <a:ea typeface="Roboto"/>
                <a:cs typeface="Roboto"/>
                <a:sym typeface="Roboto"/>
              </a:rPr>
              <a:t>benefit from and adhere to best practices</a:t>
            </a:r>
            <a:endParaRPr sz="1600">
              <a:latin typeface="Roboto"/>
              <a:ea typeface="Roboto"/>
              <a:cs typeface="Roboto"/>
              <a:sym typeface="Roboto"/>
            </a:endParaRPr>
          </a:p>
          <a:p>
            <a:pPr marL="0" lvl="0" indent="0" algn="l" rtl="0">
              <a:lnSpc>
                <a:spcPct val="120000"/>
              </a:lnSpc>
              <a:spcBef>
                <a:spcPts val="0"/>
              </a:spcBef>
              <a:spcAft>
                <a:spcPts val="0"/>
              </a:spcAft>
              <a:buSzPts val="2000"/>
              <a:buNone/>
            </a:pPr>
            <a:endParaRPr sz="1600">
              <a:latin typeface="Roboto"/>
              <a:ea typeface="Roboto"/>
              <a:cs typeface="Roboto"/>
              <a:sym typeface="Roboto"/>
            </a:endParaRPr>
          </a:p>
          <a:p>
            <a:pPr marL="0" lvl="2" indent="0" algn="l" rtl="0">
              <a:lnSpc>
                <a:spcPct val="120000"/>
              </a:lnSpc>
              <a:spcBef>
                <a:spcPts val="0"/>
              </a:spcBef>
              <a:spcAft>
                <a:spcPts val="0"/>
              </a:spcAft>
              <a:buSzPts val="1600"/>
              <a:buFont typeface="Roboto"/>
              <a:buNone/>
            </a:pPr>
            <a:endParaRPr sz="1600">
              <a:latin typeface="Roboto"/>
              <a:ea typeface="Roboto"/>
              <a:cs typeface="Roboto"/>
              <a:sym typeface="Roboto"/>
            </a:endParaRPr>
          </a:p>
        </p:txBody>
      </p:sp>
      <p:sp>
        <p:nvSpPr>
          <p:cNvPr id="328" name="Google Shape;328;g119838d3e92_0_434"/>
          <p:cNvSpPr txBox="1"/>
          <p:nvPr/>
        </p:nvSpPr>
        <p:spPr>
          <a:xfrm>
            <a:off x="1183114" y="3371851"/>
            <a:ext cx="4728600" cy="109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4200"/>
              <a:buFont typeface="Trebuchet MS"/>
              <a:buNone/>
            </a:pPr>
            <a:r>
              <a:rPr lang="en-GB" sz="2800" b="0" i="0" u="none" strike="noStrike" cap="none">
                <a:solidFill>
                  <a:schemeClr val="accent2"/>
                </a:solidFill>
                <a:latin typeface="Barlow Semi Condensed SemiBold"/>
                <a:ea typeface="Barlow Semi Condensed SemiBold"/>
                <a:cs typeface="Barlow Semi Condensed SemiBold"/>
                <a:sym typeface="Barlow Semi Condensed SemiBold"/>
              </a:rPr>
              <a:t>In focus:</a:t>
            </a:r>
            <a:r>
              <a:rPr lang="en-GB" sz="2800" b="0" i="0" u="none" strike="noStrike" cap="none">
                <a:solidFill>
                  <a:schemeClr val="lt1"/>
                </a:solidFill>
                <a:latin typeface="Barlow Semi Condensed SemiBold"/>
                <a:ea typeface="Barlow Semi Condensed SemiBold"/>
                <a:cs typeface="Barlow Semi Condensed SemiBold"/>
                <a:sym typeface="Barlow Semi Condensed SemiBold"/>
              </a:rPr>
              <a:t> Sailing 4 Science</a:t>
            </a:r>
            <a:endParaRPr sz="2800" b="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29" name="Google Shape;329;g119838d3e92_0_434"/>
          <p:cNvSpPr txBox="1"/>
          <p:nvPr/>
        </p:nvSpPr>
        <p:spPr>
          <a:xfrm>
            <a:off x="684213" y="4034300"/>
            <a:ext cx="5232300" cy="24427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0"/>
              </a:spcBef>
              <a:spcAft>
                <a:spcPts val="0"/>
              </a:spcAft>
              <a:buClr>
                <a:schemeClr val="accent2"/>
              </a:buClr>
              <a:buSzPts val="1600"/>
              <a:buFont typeface="Roboto"/>
              <a:buChar char="―"/>
            </a:pPr>
            <a:r>
              <a:rPr lang="en-GB" sz="1600" b="0" i="0" u="none" strike="noStrike" cap="none">
                <a:solidFill>
                  <a:schemeClr val="lt1"/>
                </a:solidFill>
                <a:latin typeface="Roboto"/>
                <a:ea typeface="Roboto"/>
                <a:cs typeface="Roboto"/>
                <a:sym typeface="Roboto"/>
              </a:rPr>
              <a:t>enable and empower citizen science</a:t>
            </a:r>
            <a:endParaRPr/>
          </a:p>
          <a:p>
            <a:pPr marL="360000" marR="0" lvl="0" indent="0" algn="l" rtl="0">
              <a:lnSpc>
                <a:spcPct val="120000"/>
              </a:lnSpc>
              <a:spcBef>
                <a:spcPts val="0"/>
              </a:spcBef>
              <a:spcAft>
                <a:spcPts val="0"/>
              </a:spcAft>
              <a:buClr>
                <a:schemeClr val="lt1"/>
              </a:buClr>
              <a:buSzPts val="2000"/>
              <a:buFont typeface="Arial"/>
              <a:buNone/>
            </a:pPr>
            <a:endParaRPr sz="1600" b="0" i="0" u="none" strike="noStrike" cap="none">
              <a:solidFill>
                <a:schemeClr val="lt1"/>
              </a:solidFill>
              <a:latin typeface="Roboto"/>
              <a:ea typeface="Roboto"/>
              <a:cs typeface="Roboto"/>
              <a:sym typeface="Roboto"/>
            </a:endParaRPr>
          </a:p>
          <a:p>
            <a:pPr marL="360000" marR="0" lvl="3" indent="-334600" algn="l" rtl="0">
              <a:lnSpc>
                <a:spcPct val="120000"/>
              </a:lnSpc>
              <a:spcBef>
                <a:spcPts val="0"/>
              </a:spcBef>
              <a:spcAft>
                <a:spcPts val="0"/>
              </a:spcAft>
              <a:buClr>
                <a:schemeClr val="accent2"/>
              </a:buClr>
              <a:buSzPts val="1600"/>
              <a:buFont typeface="Roboto"/>
              <a:buChar char="―"/>
            </a:pPr>
            <a:r>
              <a:rPr lang="en-GB" sz="1600" b="0" i="0" u="none" strike="noStrike" cap="none">
                <a:solidFill>
                  <a:schemeClr val="lt1"/>
                </a:solidFill>
                <a:latin typeface="Roboto"/>
                <a:ea typeface="Roboto"/>
                <a:cs typeface="Roboto"/>
                <a:sym typeface="Roboto"/>
              </a:rPr>
              <a:t>frugal innovation, and cost-effective observation tools that exploit recent transformative technologies </a:t>
            </a:r>
            <a:endParaRPr/>
          </a:p>
          <a:p>
            <a:pPr marL="360000" marR="0" lvl="0" indent="0" algn="l" rtl="0">
              <a:lnSpc>
                <a:spcPct val="120000"/>
              </a:lnSpc>
              <a:spcBef>
                <a:spcPts val="0"/>
              </a:spcBef>
              <a:spcAft>
                <a:spcPts val="0"/>
              </a:spcAft>
              <a:buClr>
                <a:schemeClr val="lt1"/>
              </a:buClr>
              <a:buSzPts val="2000"/>
              <a:buFont typeface="Arial"/>
              <a:buNone/>
            </a:pPr>
            <a:endParaRPr sz="1600" b="0" i="0" u="none" strike="noStrike" cap="none">
              <a:solidFill>
                <a:schemeClr val="lt1"/>
              </a:solidFill>
              <a:latin typeface="Roboto"/>
              <a:ea typeface="Roboto"/>
              <a:cs typeface="Roboto"/>
              <a:sym typeface="Roboto"/>
            </a:endParaRPr>
          </a:p>
          <a:p>
            <a:pPr marL="360000" marR="0" lvl="3" indent="-334600" algn="l" rtl="0">
              <a:lnSpc>
                <a:spcPct val="120000"/>
              </a:lnSpc>
              <a:spcBef>
                <a:spcPts val="0"/>
              </a:spcBef>
              <a:spcAft>
                <a:spcPts val="0"/>
              </a:spcAft>
              <a:buClr>
                <a:schemeClr val="accent2"/>
              </a:buClr>
              <a:buSzPts val="1600"/>
              <a:buFont typeface="Roboto"/>
              <a:buChar char="―"/>
            </a:pPr>
            <a:r>
              <a:rPr lang="en-GB" sz="1600" b="0" i="0" u="none" strike="noStrike" cap="none">
                <a:solidFill>
                  <a:schemeClr val="lt1"/>
                </a:solidFill>
                <a:latin typeface="Roboto"/>
                <a:ea typeface="Roboto"/>
                <a:cs typeface="Roboto"/>
                <a:sym typeface="Roboto"/>
              </a:rPr>
              <a:t>focus on remote, understudied </a:t>
            </a:r>
            <a:r>
              <a:rPr lang="en-GB" sz="1600" b="1" i="0" u="none" strike="noStrike" cap="none">
                <a:solidFill>
                  <a:schemeClr val="lt1"/>
                </a:solidFill>
                <a:latin typeface="Roboto"/>
                <a:ea typeface="Roboto"/>
                <a:cs typeface="Roboto"/>
                <a:sym typeface="Roboto"/>
              </a:rPr>
              <a:t>coastal ocean</a:t>
            </a:r>
            <a:r>
              <a:rPr lang="en-GB" sz="1600" b="0" i="0" u="none" strike="noStrike" cap="none">
                <a:solidFill>
                  <a:schemeClr val="lt1"/>
                </a:solidFill>
                <a:latin typeface="Roboto"/>
                <a:ea typeface="Roboto"/>
                <a:cs typeface="Roboto"/>
                <a:sym typeface="Roboto"/>
              </a:rPr>
              <a:t> often coinciding with SIDS</a:t>
            </a:r>
            <a:endParaRPr/>
          </a:p>
        </p:txBody>
      </p:sp>
      <p:pic>
        <p:nvPicPr>
          <p:cNvPr id="330" name="Google Shape;330;g119838d3e92_0_434"/>
          <p:cNvPicPr preferRelativeResize="0">
            <a:picLocks noGrp="1"/>
          </p:cNvPicPr>
          <p:nvPr>
            <p:ph type="pic" idx="2"/>
          </p:nvPr>
        </p:nvPicPr>
        <p:blipFill rotWithShape="1">
          <a:blip r:embed="rId3">
            <a:alphaModFix/>
          </a:blip>
          <a:srcRect l="22622" r="22622"/>
          <a:stretch/>
        </p:blipFill>
        <p:spPr>
          <a:xfrm>
            <a:off x="6558000" y="0"/>
            <a:ext cx="5634000" cy="6858000"/>
          </a:xfrm>
          <a:prstGeom prst="rect">
            <a:avLst/>
          </a:prstGeom>
          <a:solidFill>
            <a:srgbClr val="D8D8D8"/>
          </a:solid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3"/>
          <p:cNvPicPr preferRelativeResize="0"/>
          <p:nvPr/>
        </p:nvPicPr>
        <p:blipFill rotWithShape="1">
          <a:blip r:embed="rId3">
            <a:alphaModFix/>
          </a:blip>
          <a:srcRect/>
          <a:stretch/>
        </p:blipFill>
        <p:spPr>
          <a:xfrm>
            <a:off x="1386000" y="1510849"/>
            <a:ext cx="926594" cy="862586"/>
          </a:xfrm>
          <a:prstGeom prst="rect">
            <a:avLst/>
          </a:prstGeom>
          <a:noFill/>
          <a:ln>
            <a:noFill/>
          </a:ln>
        </p:spPr>
      </p:pic>
      <p:sp>
        <p:nvSpPr>
          <p:cNvPr id="336" name="Google Shape;336;p13"/>
          <p:cNvSpPr txBox="1">
            <a:spLocks noGrp="1"/>
          </p:cNvSpPr>
          <p:nvPr>
            <p:ph type="body" idx="1"/>
          </p:nvPr>
        </p:nvSpPr>
        <p:spPr>
          <a:xfrm>
            <a:off x="2020200" y="2443400"/>
            <a:ext cx="8967900" cy="182520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4400"/>
              <a:buNone/>
            </a:pPr>
            <a:r>
              <a:rPr lang="en-GB"/>
              <a:t>Observing Together - meeting stakeholder needs and making every observation count</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14"/>
          <p:cNvPicPr preferRelativeResize="0"/>
          <p:nvPr/>
        </p:nvPicPr>
        <p:blipFill rotWithShape="1">
          <a:blip r:embed="rId3">
            <a:alphaModFix/>
          </a:blip>
          <a:srcRect/>
          <a:stretch/>
        </p:blipFill>
        <p:spPr>
          <a:xfrm>
            <a:off x="1386000" y="1510849"/>
            <a:ext cx="926594" cy="862586"/>
          </a:xfrm>
          <a:prstGeom prst="rect">
            <a:avLst/>
          </a:prstGeom>
          <a:noFill/>
          <a:ln>
            <a:noFill/>
          </a:ln>
        </p:spPr>
      </p:pic>
      <p:sp>
        <p:nvSpPr>
          <p:cNvPr id="342" name="Google Shape;342;p14"/>
          <p:cNvSpPr txBox="1">
            <a:spLocks noGrp="1"/>
          </p:cNvSpPr>
          <p:nvPr>
            <p:ph type="body" idx="1"/>
          </p:nvPr>
        </p:nvSpPr>
        <p:spPr>
          <a:xfrm>
            <a:off x="2020200" y="2443400"/>
            <a:ext cx="8967900" cy="182520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4400"/>
              <a:buNone/>
            </a:pPr>
            <a:r>
              <a:rPr lang="en-GB"/>
              <a:t>CoastPredict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47"/>
        <p:cNvGrpSpPr/>
        <p:nvPr/>
      </p:nvGrpSpPr>
      <p:grpSpPr>
        <a:xfrm>
          <a:off x="0" y="0"/>
          <a:ext cx="0" cy="0"/>
          <a:chOff x="0" y="0"/>
          <a:chExt cx="0" cy="0"/>
        </a:xfrm>
      </p:grpSpPr>
      <p:sp>
        <p:nvSpPr>
          <p:cNvPr id="348" name="Google Shape;348;g11dc1594a45_0_4"/>
          <p:cNvSpPr/>
          <p:nvPr/>
        </p:nvSpPr>
        <p:spPr>
          <a:xfrm>
            <a:off x="2303975" y="5786100"/>
            <a:ext cx="6298500" cy="1025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1dc1594a45_0_4"/>
          <p:cNvSpPr/>
          <p:nvPr/>
        </p:nvSpPr>
        <p:spPr>
          <a:xfrm>
            <a:off x="9234900" y="1319775"/>
            <a:ext cx="2452500" cy="1539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0" name="Google Shape;350;g11dc1594a45_0_4"/>
          <p:cNvPicPr preferRelativeResize="0"/>
          <p:nvPr/>
        </p:nvPicPr>
        <p:blipFill rotWithShape="1">
          <a:blip r:embed="rId3">
            <a:alphaModFix/>
          </a:blip>
          <a:srcRect/>
          <a:stretch/>
        </p:blipFill>
        <p:spPr>
          <a:xfrm>
            <a:off x="8602550" y="175200"/>
            <a:ext cx="3426698" cy="442700"/>
          </a:xfrm>
          <a:prstGeom prst="rect">
            <a:avLst/>
          </a:prstGeom>
          <a:noFill/>
          <a:ln>
            <a:noFill/>
          </a:ln>
        </p:spPr>
      </p:pic>
      <p:sp>
        <p:nvSpPr>
          <p:cNvPr id="351" name="Google Shape;351;g11dc1594a45_0_4"/>
          <p:cNvSpPr txBox="1"/>
          <p:nvPr/>
        </p:nvSpPr>
        <p:spPr>
          <a:xfrm>
            <a:off x="131175" y="4342175"/>
            <a:ext cx="1405800" cy="8619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Research Scientists</a:t>
            </a:r>
            <a:endParaRPr sz="2200" b="0" i="0" u="none" strike="noStrike" cap="none">
              <a:solidFill>
                <a:srgbClr val="000000"/>
              </a:solidFill>
              <a:latin typeface="Arial"/>
              <a:ea typeface="Arial"/>
              <a:cs typeface="Arial"/>
              <a:sym typeface="Arial"/>
            </a:endParaRPr>
          </a:p>
        </p:txBody>
      </p:sp>
      <p:sp>
        <p:nvSpPr>
          <p:cNvPr id="352" name="Google Shape;352;g11dc1594a45_0_4"/>
          <p:cNvSpPr txBox="1"/>
          <p:nvPr/>
        </p:nvSpPr>
        <p:spPr>
          <a:xfrm>
            <a:off x="2777938" y="4172825"/>
            <a:ext cx="1672500" cy="1200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Operational Modeling Centers</a:t>
            </a:r>
            <a:endParaRPr sz="2200" b="0" i="0" u="none" strike="noStrike" cap="none">
              <a:solidFill>
                <a:srgbClr val="000000"/>
              </a:solidFill>
              <a:latin typeface="Arial"/>
              <a:ea typeface="Arial"/>
              <a:cs typeface="Arial"/>
              <a:sym typeface="Arial"/>
            </a:endParaRPr>
          </a:p>
        </p:txBody>
      </p:sp>
      <p:sp>
        <p:nvSpPr>
          <p:cNvPr id="353" name="Google Shape;353;g11dc1594a45_0_4"/>
          <p:cNvSpPr txBox="1"/>
          <p:nvPr/>
        </p:nvSpPr>
        <p:spPr>
          <a:xfrm>
            <a:off x="5582263" y="3986975"/>
            <a:ext cx="1335600" cy="15393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Tropical Cyclone Forecast Centers</a:t>
            </a:r>
            <a:endParaRPr sz="2200" b="0" i="0" u="none" strike="noStrike" cap="none">
              <a:solidFill>
                <a:srgbClr val="000000"/>
              </a:solidFill>
              <a:latin typeface="Arial"/>
              <a:ea typeface="Arial"/>
              <a:cs typeface="Arial"/>
              <a:sym typeface="Arial"/>
            </a:endParaRPr>
          </a:p>
        </p:txBody>
      </p:sp>
      <p:sp>
        <p:nvSpPr>
          <p:cNvPr id="354" name="Google Shape;354;g11dc1594a45_0_4"/>
          <p:cNvSpPr txBox="1"/>
          <p:nvPr/>
        </p:nvSpPr>
        <p:spPr>
          <a:xfrm>
            <a:off x="7982587" y="3834275"/>
            <a:ext cx="1809300" cy="18777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Emergency Managers, Responders,</a:t>
            </a:r>
            <a:endParaRPr sz="2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Media, Wx</a:t>
            </a:r>
            <a:endParaRPr sz="2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Enterprise</a:t>
            </a:r>
            <a:endParaRPr sz="2200" b="0" i="0" u="none" strike="noStrike" cap="none">
              <a:solidFill>
                <a:srgbClr val="000000"/>
              </a:solidFill>
              <a:latin typeface="Arial"/>
              <a:ea typeface="Arial"/>
              <a:cs typeface="Arial"/>
              <a:sym typeface="Arial"/>
            </a:endParaRPr>
          </a:p>
        </p:txBody>
      </p:sp>
      <p:sp>
        <p:nvSpPr>
          <p:cNvPr id="355" name="Google Shape;355;g11dc1594a45_0_4"/>
          <p:cNvSpPr txBox="1"/>
          <p:nvPr/>
        </p:nvSpPr>
        <p:spPr>
          <a:xfrm>
            <a:off x="4454075" y="1355350"/>
            <a:ext cx="4284300" cy="554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Ocean Observing Systems</a:t>
            </a:r>
            <a:endParaRPr sz="2400" b="0" i="0" u="none" strike="noStrike" cap="none">
              <a:solidFill>
                <a:schemeClr val="lt1"/>
              </a:solidFill>
              <a:latin typeface="Arial"/>
              <a:ea typeface="Arial"/>
              <a:cs typeface="Arial"/>
              <a:sym typeface="Arial"/>
            </a:endParaRPr>
          </a:p>
        </p:txBody>
      </p:sp>
      <p:sp>
        <p:nvSpPr>
          <p:cNvPr id="356" name="Google Shape;356;g11dc1594a45_0_4"/>
          <p:cNvSpPr txBox="1"/>
          <p:nvPr/>
        </p:nvSpPr>
        <p:spPr>
          <a:xfrm>
            <a:off x="1434325" y="4172825"/>
            <a:ext cx="14058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Process Understanding</a:t>
            </a:r>
            <a:endParaRPr sz="1300" b="0" i="0" u="none" strike="noStrike" cap="none">
              <a:solidFill>
                <a:srgbClr val="000000"/>
              </a:solidFill>
              <a:latin typeface="Arial"/>
              <a:ea typeface="Arial"/>
              <a:cs typeface="Arial"/>
              <a:sym typeface="Arial"/>
            </a:endParaRPr>
          </a:p>
        </p:txBody>
      </p:sp>
      <p:sp>
        <p:nvSpPr>
          <p:cNvPr id="357" name="Google Shape;357;g11dc1594a45_0_4"/>
          <p:cNvSpPr txBox="1"/>
          <p:nvPr/>
        </p:nvSpPr>
        <p:spPr>
          <a:xfrm>
            <a:off x="4462076" y="4020425"/>
            <a:ext cx="9915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Ensemble</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Model Guidance</a:t>
            </a:r>
            <a:endParaRPr sz="1300" b="0" i="0" u="none" strike="noStrike" cap="none">
              <a:solidFill>
                <a:srgbClr val="000000"/>
              </a:solidFill>
              <a:latin typeface="Arial"/>
              <a:ea typeface="Arial"/>
              <a:cs typeface="Arial"/>
              <a:sym typeface="Arial"/>
            </a:endParaRPr>
          </a:p>
        </p:txBody>
      </p:sp>
      <p:sp>
        <p:nvSpPr>
          <p:cNvPr id="358" name="Google Shape;358;g11dc1594a45_0_4"/>
          <p:cNvSpPr txBox="1"/>
          <p:nvPr/>
        </p:nvSpPr>
        <p:spPr>
          <a:xfrm>
            <a:off x="6871163" y="4020425"/>
            <a:ext cx="10401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Official Forecasts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&amp; Warnings</a:t>
            </a:r>
            <a:endParaRPr sz="1300" b="0" i="0" u="none" strike="noStrike" cap="none">
              <a:solidFill>
                <a:srgbClr val="000000"/>
              </a:solidFill>
              <a:latin typeface="Arial"/>
              <a:ea typeface="Arial"/>
              <a:cs typeface="Arial"/>
              <a:sym typeface="Arial"/>
            </a:endParaRPr>
          </a:p>
        </p:txBody>
      </p:sp>
      <p:sp>
        <p:nvSpPr>
          <p:cNvPr id="359" name="Google Shape;359;g11dc1594a45_0_4"/>
          <p:cNvSpPr txBox="1"/>
          <p:nvPr/>
        </p:nvSpPr>
        <p:spPr>
          <a:xfrm>
            <a:off x="9741325" y="4172825"/>
            <a:ext cx="10401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Trusted Information</a:t>
            </a:r>
            <a:endParaRPr sz="1300" b="0" i="0" u="none" strike="noStrike" cap="none">
              <a:solidFill>
                <a:srgbClr val="000000"/>
              </a:solidFill>
              <a:latin typeface="Arial"/>
              <a:ea typeface="Arial"/>
              <a:cs typeface="Arial"/>
              <a:sym typeface="Arial"/>
            </a:endParaRPr>
          </a:p>
        </p:txBody>
      </p:sp>
      <p:sp>
        <p:nvSpPr>
          <p:cNvPr id="360" name="Google Shape;360;g11dc1594a45_0_4"/>
          <p:cNvSpPr txBox="1"/>
          <p:nvPr/>
        </p:nvSpPr>
        <p:spPr>
          <a:xfrm>
            <a:off x="10687500" y="3864125"/>
            <a:ext cx="1504500" cy="18777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Public, Offshore Operators, Resiliency Planners</a:t>
            </a:r>
            <a:endParaRPr sz="2200" b="0" i="0" u="none" strike="noStrike" cap="none">
              <a:solidFill>
                <a:srgbClr val="000000"/>
              </a:solidFill>
              <a:latin typeface="Arial"/>
              <a:ea typeface="Arial"/>
              <a:cs typeface="Arial"/>
              <a:sym typeface="Arial"/>
            </a:endParaRPr>
          </a:p>
        </p:txBody>
      </p:sp>
      <p:sp>
        <p:nvSpPr>
          <p:cNvPr id="361" name="Google Shape;361;g11dc1594a45_0_4"/>
          <p:cNvSpPr txBox="1"/>
          <p:nvPr/>
        </p:nvSpPr>
        <p:spPr>
          <a:xfrm>
            <a:off x="4450900" y="5817650"/>
            <a:ext cx="2140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Arial"/>
                <a:ea typeface="Arial"/>
                <a:cs typeface="Arial"/>
                <a:sym typeface="Arial"/>
              </a:rPr>
              <a:t> Value Chain</a:t>
            </a:r>
            <a:endParaRPr sz="2300" b="0" i="0" u="none" strike="noStrike" cap="none">
              <a:solidFill>
                <a:srgbClr val="000000"/>
              </a:solidFill>
              <a:latin typeface="Arial"/>
              <a:ea typeface="Arial"/>
              <a:cs typeface="Arial"/>
              <a:sym typeface="Arial"/>
            </a:endParaRPr>
          </a:p>
        </p:txBody>
      </p:sp>
      <p:cxnSp>
        <p:nvCxnSpPr>
          <p:cNvPr id="362" name="Google Shape;362;g11dc1594a45_0_4"/>
          <p:cNvCxnSpPr>
            <a:stCxn id="355" idx="2"/>
            <a:endCxn id="351" idx="0"/>
          </p:cNvCxnSpPr>
          <p:nvPr/>
        </p:nvCxnSpPr>
        <p:spPr>
          <a:xfrm flipH="1">
            <a:off x="834125" y="1909450"/>
            <a:ext cx="5762100" cy="2432700"/>
          </a:xfrm>
          <a:prstGeom prst="straightConnector1">
            <a:avLst/>
          </a:prstGeom>
          <a:noFill/>
          <a:ln w="38100" cap="flat" cmpd="sng">
            <a:solidFill>
              <a:schemeClr val="accent1"/>
            </a:solidFill>
            <a:prstDash val="solid"/>
            <a:round/>
            <a:headEnd type="none" w="sm" len="sm"/>
            <a:tailEnd type="triangle" w="med" len="med"/>
          </a:ln>
        </p:spPr>
      </p:cxnSp>
      <p:cxnSp>
        <p:nvCxnSpPr>
          <p:cNvPr id="363" name="Google Shape;363;g11dc1594a45_0_4"/>
          <p:cNvCxnSpPr>
            <a:stCxn id="355" idx="2"/>
            <a:endCxn id="352" idx="0"/>
          </p:cNvCxnSpPr>
          <p:nvPr/>
        </p:nvCxnSpPr>
        <p:spPr>
          <a:xfrm flipH="1">
            <a:off x="3614225" y="1909450"/>
            <a:ext cx="2982000" cy="2263500"/>
          </a:xfrm>
          <a:prstGeom prst="straightConnector1">
            <a:avLst/>
          </a:prstGeom>
          <a:noFill/>
          <a:ln w="38100" cap="flat" cmpd="sng">
            <a:solidFill>
              <a:schemeClr val="accent1"/>
            </a:solidFill>
            <a:prstDash val="solid"/>
            <a:round/>
            <a:headEnd type="none" w="sm" len="sm"/>
            <a:tailEnd type="triangle" w="med" len="med"/>
          </a:ln>
        </p:spPr>
      </p:cxnSp>
      <p:cxnSp>
        <p:nvCxnSpPr>
          <p:cNvPr id="364" name="Google Shape;364;g11dc1594a45_0_4"/>
          <p:cNvCxnSpPr>
            <a:stCxn id="355" idx="2"/>
            <a:endCxn id="353" idx="0"/>
          </p:cNvCxnSpPr>
          <p:nvPr/>
        </p:nvCxnSpPr>
        <p:spPr>
          <a:xfrm flipH="1">
            <a:off x="6250025" y="1909450"/>
            <a:ext cx="346200" cy="2077500"/>
          </a:xfrm>
          <a:prstGeom prst="straightConnector1">
            <a:avLst/>
          </a:prstGeom>
          <a:noFill/>
          <a:ln w="38100" cap="flat" cmpd="sng">
            <a:solidFill>
              <a:schemeClr val="accent1"/>
            </a:solidFill>
            <a:prstDash val="solid"/>
            <a:round/>
            <a:headEnd type="none" w="sm" len="sm"/>
            <a:tailEnd type="triangle" w="med" len="med"/>
          </a:ln>
        </p:spPr>
      </p:cxnSp>
      <p:cxnSp>
        <p:nvCxnSpPr>
          <p:cNvPr id="365" name="Google Shape;365;g11dc1594a45_0_4"/>
          <p:cNvCxnSpPr>
            <a:stCxn id="355" idx="2"/>
            <a:endCxn id="354" idx="0"/>
          </p:cNvCxnSpPr>
          <p:nvPr/>
        </p:nvCxnSpPr>
        <p:spPr>
          <a:xfrm>
            <a:off x="6596225" y="1909450"/>
            <a:ext cx="2291100" cy="1924800"/>
          </a:xfrm>
          <a:prstGeom prst="straightConnector1">
            <a:avLst/>
          </a:prstGeom>
          <a:noFill/>
          <a:ln w="38100" cap="flat" cmpd="sng">
            <a:solidFill>
              <a:schemeClr val="accent1"/>
            </a:solidFill>
            <a:prstDash val="solid"/>
            <a:round/>
            <a:headEnd type="none" w="sm" len="sm"/>
            <a:tailEnd type="triangle" w="med" len="med"/>
          </a:ln>
        </p:spPr>
      </p:cxnSp>
      <p:cxnSp>
        <p:nvCxnSpPr>
          <p:cNvPr id="366" name="Google Shape;366;g11dc1594a45_0_4"/>
          <p:cNvCxnSpPr>
            <a:stCxn id="355" idx="2"/>
            <a:endCxn id="360" idx="0"/>
          </p:cNvCxnSpPr>
          <p:nvPr/>
        </p:nvCxnSpPr>
        <p:spPr>
          <a:xfrm>
            <a:off x="6596225" y="1909450"/>
            <a:ext cx="4843500" cy="1954800"/>
          </a:xfrm>
          <a:prstGeom prst="straightConnector1">
            <a:avLst/>
          </a:prstGeom>
          <a:noFill/>
          <a:ln w="38100" cap="flat" cmpd="sng">
            <a:solidFill>
              <a:schemeClr val="accent1"/>
            </a:solidFill>
            <a:prstDash val="solid"/>
            <a:round/>
            <a:headEnd type="none" w="sm" len="sm"/>
            <a:tailEnd type="triangle" w="med" len="med"/>
          </a:ln>
        </p:spPr>
      </p:cxnSp>
      <p:sp>
        <p:nvSpPr>
          <p:cNvPr id="367" name="Google Shape;367;g11dc1594a45_0_4"/>
          <p:cNvSpPr txBox="1"/>
          <p:nvPr/>
        </p:nvSpPr>
        <p:spPr>
          <a:xfrm rot="345">
            <a:off x="8840899" y="1282424"/>
            <a:ext cx="29934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Near Real-Time Data Flow</a:t>
            </a:r>
            <a:endParaRPr sz="1300" b="0" i="0" u="none" strike="noStrike" cap="none">
              <a:solidFill>
                <a:srgbClr val="000000"/>
              </a:solidFill>
              <a:latin typeface="Arial"/>
              <a:ea typeface="Arial"/>
              <a:cs typeface="Arial"/>
              <a:sym typeface="Arial"/>
            </a:endParaRPr>
          </a:p>
        </p:txBody>
      </p:sp>
      <p:sp>
        <p:nvSpPr>
          <p:cNvPr id="368" name="Google Shape;368;g11dc1594a45_0_4"/>
          <p:cNvSpPr txBox="1"/>
          <p:nvPr/>
        </p:nvSpPr>
        <p:spPr>
          <a:xfrm rot="-3687">
            <a:off x="9432795" y="1765477"/>
            <a:ext cx="1958101"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 Delay-Mode Data Flow</a:t>
            </a:r>
            <a:endParaRPr sz="1300" b="0" i="0" u="none" strike="noStrike" cap="none">
              <a:solidFill>
                <a:srgbClr val="000000"/>
              </a:solidFill>
              <a:latin typeface="Arial"/>
              <a:ea typeface="Arial"/>
              <a:cs typeface="Arial"/>
              <a:sym typeface="Arial"/>
            </a:endParaRPr>
          </a:p>
        </p:txBody>
      </p:sp>
      <p:cxnSp>
        <p:nvCxnSpPr>
          <p:cNvPr id="369" name="Google Shape;369;g11dc1594a45_0_4"/>
          <p:cNvCxnSpPr>
            <a:stCxn id="355" idx="2"/>
          </p:cNvCxnSpPr>
          <p:nvPr/>
        </p:nvCxnSpPr>
        <p:spPr>
          <a:xfrm flipH="1">
            <a:off x="464225" y="1909450"/>
            <a:ext cx="6132000" cy="2428800"/>
          </a:xfrm>
          <a:prstGeom prst="straightConnector1">
            <a:avLst/>
          </a:prstGeom>
          <a:noFill/>
          <a:ln w="38100" cap="flat" cmpd="sng">
            <a:solidFill>
              <a:schemeClr val="accent1"/>
            </a:solidFill>
            <a:prstDash val="dash"/>
            <a:round/>
            <a:headEnd type="none" w="sm" len="sm"/>
            <a:tailEnd type="triangle" w="med" len="med"/>
          </a:ln>
        </p:spPr>
      </p:cxnSp>
      <p:cxnSp>
        <p:nvCxnSpPr>
          <p:cNvPr id="370" name="Google Shape;370;g11dc1594a45_0_4"/>
          <p:cNvCxnSpPr/>
          <p:nvPr/>
        </p:nvCxnSpPr>
        <p:spPr>
          <a:xfrm>
            <a:off x="9275650" y="1643275"/>
            <a:ext cx="2301000" cy="0"/>
          </a:xfrm>
          <a:prstGeom prst="straightConnector1">
            <a:avLst/>
          </a:prstGeom>
          <a:noFill/>
          <a:ln w="38100" cap="flat" cmpd="sng">
            <a:solidFill>
              <a:schemeClr val="accent1"/>
            </a:solidFill>
            <a:prstDash val="solid"/>
            <a:round/>
            <a:headEnd type="none" w="sm" len="sm"/>
            <a:tailEnd type="triangle" w="med" len="med"/>
          </a:ln>
        </p:spPr>
      </p:cxnSp>
      <p:cxnSp>
        <p:nvCxnSpPr>
          <p:cNvPr id="371" name="Google Shape;371;g11dc1594a45_0_4"/>
          <p:cNvCxnSpPr/>
          <p:nvPr/>
        </p:nvCxnSpPr>
        <p:spPr>
          <a:xfrm>
            <a:off x="9310650" y="2180325"/>
            <a:ext cx="2301000" cy="0"/>
          </a:xfrm>
          <a:prstGeom prst="straightConnector1">
            <a:avLst/>
          </a:prstGeom>
          <a:noFill/>
          <a:ln w="38100" cap="flat" cmpd="sng">
            <a:solidFill>
              <a:schemeClr val="accent1"/>
            </a:solidFill>
            <a:prstDash val="dash"/>
            <a:round/>
            <a:headEnd type="none" w="sm" len="sm"/>
            <a:tailEnd type="triangle" w="med" len="med"/>
          </a:ln>
        </p:spPr>
      </p:cxnSp>
      <p:sp>
        <p:nvSpPr>
          <p:cNvPr id="372" name="Google Shape;372;g11dc1594a45_0_4"/>
          <p:cNvSpPr/>
          <p:nvPr/>
        </p:nvSpPr>
        <p:spPr>
          <a:xfrm>
            <a:off x="3206050" y="5996300"/>
            <a:ext cx="1121100" cy="181500"/>
          </a:xfrm>
          <a:prstGeom prst="rightArrow">
            <a:avLst>
              <a:gd name="adj1" fmla="val 50000"/>
              <a:gd name="adj2" fmla="val 711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11dc1594a45_0_4"/>
          <p:cNvSpPr/>
          <p:nvPr/>
        </p:nvSpPr>
        <p:spPr>
          <a:xfrm>
            <a:off x="6401250" y="5996300"/>
            <a:ext cx="1121100" cy="181500"/>
          </a:xfrm>
          <a:prstGeom prst="rightArrow">
            <a:avLst>
              <a:gd name="adj1" fmla="val 50000"/>
              <a:gd name="adj2" fmla="val 711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11dc1594a45_0_4"/>
          <p:cNvSpPr txBox="1"/>
          <p:nvPr/>
        </p:nvSpPr>
        <p:spPr>
          <a:xfrm>
            <a:off x="131175" y="71300"/>
            <a:ext cx="7780500" cy="5694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1" i="0" u="none" strike="noStrike" cap="none">
                <a:solidFill>
                  <a:schemeClr val="dk1"/>
                </a:solidFill>
                <a:latin typeface="Arial"/>
                <a:ea typeface="Arial"/>
                <a:cs typeface="Arial"/>
                <a:sym typeface="Arial"/>
              </a:rPr>
              <a:t>Stakeholder mapping: Tropical cyclones example</a:t>
            </a:r>
            <a:endParaRPr sz="2500" b="1" i="0" u="none" strike="noStrike" cap="none">
              <a:solidFill>
                <a:schemeClr val="dk1"/>
              </a:solidFill>
              <a:highlight>
                <a:srgbClr val="00FF00"/>
              </a:highlight>
              <a:latin typeface="Arial"/>
              <a:ea typeface="Arial"/>
              <a:cs typeface="Arial"/>
              <a:sym typeface="Arial"/>
            </a:endParaRPr>
          </a:p>
        </p:txBody>
      </p:sp>
      <p:sp>
        <p:nvSpPr>
          <p:cNvPr id="375" name="Google Shape;375;g11dc1594a45_0_4"/>
          <p:cNvSpPr txBox="1"/>
          <p:nvPr/>
        </p:nvSpPr>
        <p:spPr>
          <a:xfrm>
            <a:off x="131175" y="923175"/>
            <a:ext cx="3178800" cy="15393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WMO/IOC/GOOS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Private Sector</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Technology Developers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Data Suppliers</a:t>
            </a:r>
            <a:endParaRPr sz="2200" b="0" i="0" u="none" strike="noStrike" cap="none">
              <a:solidFill>
                <a:srgbClr val="000000"/>
              </a:solidFill>
              <a:latin typeface="Arial"/>
              <a:ea typeface="Arial"/>
              <a:cs typeface="Arial"/>
              <a:sym typeface="Arial"/>
            </a:endParaRPr>
          </a:p>
        </p:txBody>
      </p:sp>
      <p:sp>
        <p:nvSpPr>
          <p:cNvPr id="376" name="Google Shape;376;g11dc1594a45_0_4"/>
          <p:cNvSpPr/>
          <p:nvPr/>
        </p:nvSpPr>
        <p:spPr>
          <a:xfrm>
            <a:off x="3309975" y="1552525"/>
            <a:ext cx="1121100" cy="181500"/>
          </a:xfrm>
          <a:prstGeom prst="rightArrow">
            <a:avLst>
              <a:gd name="adj1" fmla="val 50000"/>
              <a:gd name="adj2" fmla="val 7115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1dc1594a45_0_4"/>
          <p:cNvSpPr/>
          <p:nvPr/>
        </p:nvSpPr>
        <p:spPr>
          <a:xfrm flipH="1">
            <a:off x="1599788" y="4954275"/>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1dc1594a45_0_4"/>
          <p:cNvSpPr/>
          <p:nvPr/>
        </p:nvSpPr>
        <p:spPr>
          <a:xfrm flipH="1">
            <a:off x="7364838" y="6545875"/>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1dc1594a45_0_4"/>
          <p:cNvSpPr txBox="1"/>
          <p:nvPr/>
        </p:nvSpPr>
        <p:spPr>
          <a:xfrm>
            <a:off x="3737550" y="6307525"/>
            <a:ext cx="44121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Arial"/>
                <a:ea typeface="Arial"/>
                <a:cs typeface="Arial"/>
                <a:sym typeface="Arial"/>
              </a:rPr>
              <a:t>Requirements &amp; Feedback</a:t>
            </a:r>
            <a:endParaRPr sz="2300" b="0" i="0" u="none" strike="noStrike" cap="none">
              <a:solidFill>
                <a:srgbClr val="000000"/>
              </a:solidFill>
              <a:latin typeface="Arial"/>
              <a:ea typeface="Arial"/>
              <a:cs typeface="Arial"/>
              <a:sym typeface="Arial"/>
            </a:endParaRPr>
          </a:p>
        </p:txBody>
      </p:sp>
      <p:sp>
        <p:nvSpPr>
          <p:cNvPr id="380" name="Google Shape;380;g11dc1594a45_0_4"/>
          <p:cNvSpPr/>
          <p:nvPr/>
        </p:nvSpPr>
        <p:spPr>
          <a:xfrm flipH="1">
            <a:off x="4421913" y="5013813"/>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11dc1594a45_0_4"/>
          <p:cNvSpPr/>
          <p:nvPr/>
        </p:nvSpPr>
        <p:spPr>
          <a:xfrm flipH="1">
            <a:off x="6878338" y="4999088"/>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11dc1594a45_0_4"/>
          <p:cNvSpPr/>
          <p:nvPr/>
        </p:nvSpPr>
        <p:spPr>
          <a:xfrm flipH="1">
            <a:off x="9602738" y="5066388"/>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11dc1594a45_0_4"/>
          <p:cNvSpPr/>
          <p:nvPr/>
        </p:nvSpPr>
        <p:spPr>
          <a:xfrm flipH="1">
            <a:off x="3319688" y="1833275"/>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11dc1594a45_0_4"/>
          <p:cNvSpPr txBox="1"/>
          <p:nvPr/>
        </p:nvSpPr>
        <p:spPr>
          <a:xfrm>
            <a:off x="3373276" y="780263"/>
            <a:ext cx="9915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Expanded Observing Capacity</a:t>
            </a:r>
            <a:endParaRPr sz="1300" b="0" i="0" u="none" strike="noStrike" cap="none">
              <a:solidFill>
                <a:srgbClr val="000000"/>
              </a:solidFill>
              <a:latin typeface="Arial"/>
              <a:ea typeface="Arial"/>
              <a:cs typeface="Arial"/>
              <a:sym typeface="Arial"/>
            </a:endParaRPr>
          </a:p>
        </p:txBody>
      </p:sp>
      <p:cxnSp>
        <p:nvCxnSpPr>
          <p:cNvPr id="385" name="Google Shape;385;g11dc1594a45_0_4"/>
          <p:cNvCxnSpPr/>
          <p:nvPr/>
        </p:nvCxnSpPr>
        <p:spPr>
          <a:xfrm rot="10800000" flipH="1">
            <a:off x="2392075" y="2624425"/>
            <a:ext cx="1999200" cy="767700"/>
          </a:xfrm>
          <a:prstGeom prst="straightConnector1">
            <a:avLst/>
          </a:prstGeom>
          <a:noFill/>
          <a:ln w="28575" cap="flat" cmpd="sng">
            <a:solidFill>
              <a:schemeClr val="dk1"/>
            </a:solidFill>
            <a:prstDash val="solid"/>
            <a:round/>
            <a:headEnd type="none" w="sm" len="sm"/>
            <a:tailEnd type="triangle" w="med" len="med"/>
          </a:ln>
        </p:spPr>
      </p:cxnSp>
      <p:cxnSp>
        <p:nvCxnSpPr>
          <p:cNvPr id="386" name="Google Shape;386;g11dc1594a45_0_4"/>
          <p:cNvCxnSpPr/>
          <p:nvPr/>
        </p:nvCxnSpPr>
        <p:spPr>
          <a:xfrm rot="10800000" flipH="1">
            <a:off x="5944350" y="2629700"/>
            <a:ext cx="304500" cy="1065900"/>
          </a:xfrm>
          <a:prstGeom prst="straightConnector1">
            <a:avLst/>
          </a:prstGeom>
          <a:noFill/>
          <a:ln w="28575" cap="flat" cmpd="sng">
            <a:solidFill>
              <a:schemeClr val="dk1"/>
            </a:solidFill>
            <a:prstDash val="solid"/>
            <a:round/>
            <a:headEnd type="none" w="sm" len="sm"/>
            <a:tailEnd type="triangle" w="med" len="med"/>
          </a:ln>
        </p:spPr>
      </p:cxnSp>
      <p:cxnSp>
        <p:nvCxnSpPr>
          <p:cNvPr id="387" name="Google Shape;387;g11dc1594a45_0_4"/>
          <p:cNvCxnSpPr/>
          <p:nvPr/>
        </p:nvCxnSpPr>
        <p:spPr>
          <a:xfrm rot="10800000">
            <a:off x="7390125" y="2767250"/>
            <a:ext cx="981900" cy="874800"/>
          </a:xfrm>
          <a:prstGeom prst="straightConnector1">
            <a:avLst/>
          </a:prstGeom>
          <a:noFill/>
          <a:ln w="28575" cap="flat" cmpd="sng">
            <a:solidFill>
              <a:schemeClr val="dk1"/>
            </a:solidFill>
            <a:prstDash val="solid"/>
            <a:round/>
            <a:headEnd type="none" w="sm" len="sm"/>
            <a:tailEnd type="triangle" w="med" len="med"/>
          </a:ln>
        </p:spPr>
      </p:cxnSp>
      <p:cxnSp>
        <p:nvCxnSpPr>
          <p:cNvPr id="388" name="Google Shape;388;g11dc1594a45_0_4"/>
          <p:cNvCxnSpPr/>
          <p:nvPr/>
        </p:nvCxnSpPr>
        <p:spPr>
          <a:xfrm rot="10800000">
            <a:off x="8014775" y="2606725"/>
            <a:ext cx="1464000" cy="678300"/>
          </a:xfrm>
          <a:prstGeom prst="straightConnector1">
            <a:avLst/>
          </a:prstGeom>
          <a:noFill/>
          <a:ln w="28575" cap="flat" cmpd="sng">
            <a:solidFill>
              <a:schemeClr val="dk1"/>
            </a:solidFill>
            <a:prstDash val="solid"/>
            <a:round/>
            <a:headEnd type="none" w="sm" len="sm"/>
            <a:tailEnd type="triangle" w="med" len="med"/>
          </a:ln>
        </p:spPr>
      </p:cxnSp>
      <p:sp>
        <p:nvSpPr>
          <p:cNvPr id="389" name="Google Shape;389;g11dc1594a45_0_4"/>
          <p:cNvSpPr/>
          <p:nvPr/>
        </p:nvSpPr>
        <p:spPr>
          <a:xfrm>
            <a:off x="1596913" y="4712225"/>
            <a:ext cx="1121100" cy="181500"/>
          </a:xfrm>
          <a:prstGeom prst="rightArrow">
            <a:avLst>
              <a:gd name="adj1" fmla="val 50000"/>
              <a:gd name="adj2" fmla="val 711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11dc1594a45_0_4"/>
          <p:cNvSpPr/>
          <p:nvPr/>
        </p:nvSpPr>
        <p:spPr>
          <a:xfrm>
            <a:off x="4450450" y="4703175"/>
            <a:ext cx="1121100" cy="181500"/>
          </a:xfrm>
          <a:prstGeom prst="rightArrow">
            <a:avLst>
              <a:gd name="adj1" fmla="val 50000"/>
              <a:gd name="adj2" fmla="val 711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11dc1594a45_0_4"/>
          <p:cNvSpPr/>
          <p:nvPr/>
        </p:nvSpPr>
        <p:spPr>
          <a:xfrm>
            <a:off x="6939575" y="4741225"/>
            <a:ext cx="1040100" cy="181500"/>
          </a:xfrm>
          <a:prstGeom prst="rightArrow">
            <a:avLst>
              <a:gd name="adj1" fmla="val 50000"/>
              <a:gd name="adj2" fmla="val 711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g11dc1594a45_0_4"/>
          <p:cNvSpPr/>
          <p:nvPr/>
        </p:nvSpPr>
        <p:spPr>
          <a:xfrm>
            <a:off x="9760875" y="4712225"/>
            <a:ext cx="991500" cy="181500"/>
          </a:xfrm>
          <a:prstGeom prst="rightArrow">
            <a:avLst>
              <a:gd name="adj1" fmla="val 50000"/>
              <a:gd name="adj2" fmla="val 711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3" name="Google Shape;393;g11dc1594a45_0_4"/>
          <p:cNvCxnSpPr/>
          <p:nvPr/>
        </p:nvCxnSpPr>
        <p:spPr>
          <a:xfrm rot="10800000">
            <a:off x="9867400" y="2718975"/>
            <a:ext cx="1089000" cy="0"/>
          </a:xfrm>
          <a:prstGeom prst="straightConnector1">
            <a:avLst/>
          </a:prstGeom>
          <a:noFill/>
          <a:ln w="28575" cap="flat" cmpd="sng">
            <a:solidFill>
              <a:schemeClr val="dk1"/>
            </a:solidFill>
            <a:prstDash val="solid"/>
            <a:round/>
            <a:headEnd type="none" w="sm" len="sm"/>
            <a:tailEnd type="triangle" w="med" len="med"/>
          </a:ln>
        </p:spPr>
      </p:cxnSp>
      <p:sp>
        <p:nvSpPr>
          <p:cNvPr id="394" name="Google Shape;394;g11dc1594a45_0_4"/>
          <p:cNvSpPr txBox="1"/>
          <p:nvPr/>
        </p:nvSpPr>
        <p:spPr>
          <a:xfrm rot="-3451">
            <a:off x="9296756" y="2332863"/>
            <a:ext cx="2390701"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 Requirements &amp; Feedback</a:t>
            </a:r>
            <a:endParaRPr sz="1300" b="0" i="0" u="none" strike="noStrike" cap="none">
              <a:solidFill>
                <a:srgbClr val="000000"/>
              </a:solidFill>
              <a:latin typeface="Arial"/>
              <a:ea typeface="Arial"/>
              <a:cs typeface="Arial"/>
              <a:sym typeface="Arial"/>
            </a:endParaRPr>
          </a:p>
        </p:txBody>
      </p:sp>
      <p:sp>
        <p:nvSpPr>
          <p:cNvPr id="395" name="Google Shape;395;g11dc1594a45_0_4"/>
          <p:cNvSpPr/>
          <p:nvPr/>
        </p:nvSpPr>
        <p:spPr>
          <a:xfrm flipH="1">
            <a:off x="2559388" y="6545875"/>
            <a:ext cx="1178162" cy="173600"/>
          </a:xfrm>
          <a:custGeom>
            <a:avLst/>
            <a:gdLst/>
            <a:ahLst/>
            <a:cxnLst/>
            <a:rect l="l" t="t" r="r" b="b"/>
            <a:pathLst>
              <a:path w="22122" h="6944" extrusionOk="0">
                <a:moveTo>
                  <a:pt x="22122" y="0"/>
                </a:moveTo>
                <a:cubicBezTo>
                  <a:pt x="20320" y="1147"/>
                  <a:pt x="14994" y="6637"/>
                  <a:pt x="11307" y="6883"/>
                </a:cubicBezTo>
                <a:cubicBezTo>
                  <a:pt x="7620" y="7129"/>
                  <a:pt x="1885" y="2376"/>
                  <a:pt x="0" y="147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99"/>
        <p:cNvGrpSpPr/>
        <p:nvPr/>
      </p:nvGrpSpPr>
      <p:grpSpPr>
        <a:xfrm>
          <a:off x="0" y="0"/>
          <a:ext cx="0" cy="0"/>
          <a:chOff x="0" y="0"/>
          <a:chExt cx="0" cy="0"/>
        </a:xfrm>
      </p:grpSpPr>
      <p:pic>
        <p:nvPicPr>
          <p:cNvPr id="400" name="Google Shape;400;p15"/>
          <p:cNvPicPr preferRelativeResize="0"/>
          <p:nvPr/>
        </p:nvPicPr>
        <p:blipFill rotWithShape="1">
          <a:blip r:embed="rId3">
            <a:alphaModFix/>
          </a:blip>
          <a:srcRect/>
          <a:stretch/>
        </p:blipFill>
        <p:spPr>
          <a:xfrm>
            <a:off x="5052600" y="23800"/>
            <a:ext cx="7139399" cy="6858000"/>
          </a:xfrm>
          <a:prstGeom prst="rect">
            <a:avLst/>
          </a:prstGeom>
          <a:noFill/>
          <a:ln>
            <a:noFill/>
          </a:ln>
        </p:spPr>
      </p:pic>
      <p:sp>
        <p:nvSpPr>
          <p:cNvPr id="401" name="Google Shape;401;p15"/>
          <p:cNvSpPr/>
          <p:nvPr/>
        </p:nvSpPr>
        <p:spPr>
          <a:xfrm flipH="1">
            <a:off x="3833000" y="0"/>
            <a:ext cx="8445300" cy="6858000"/>
          </a:xfrm>
          <a:prstGeom prst="rect">
            <a:avLst/>
          </a:prstGeom>
          <a:gradFill>
            <a:gsLst>
              <a:gs pos="0">
                <a:srgbClr val="FFFFFF"/>
              </a:gs>
              <a:gs pos="43000">
                <a:srgbClr val="FFFFFF"/>
              </a:gs>
              <a:gs pos="98000">
                <a:srgbClr val="EDEDED">
                  <a:alpha val="0"/>
                </a:srgbClr>
              </a:gs>
              <a:gs pos="100000">
                <a:srgbClr val="EDEDED">
                  <a:alpha val="0"/>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5"/>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200"/>
              <a:buFont typeface="Arial"/>
              <a:buNone/>
            </a:pPr>
            <a:r>
              <a:rPr lang="en-GB"/>
              <a:t>Ocean Observing Co-Design Programme objectives</a:t>
            </a:r>
            <a:endParaRPr/>
          </a:p>
        </p:txBody>
      </p:sp>
      <p:sp>
        <p:nvSpPr>
          <p:cNvPr id="403" name="Google Shape;403;p15"/>
          <p:cNvSpPr txBox="1"/>
          <p:nvPr/>
        </p:nvSpPr>
        <p:spPr>
          <a:xfrm>
            <a:off x="684212"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1.</a:t>
            </a:r>
            <a:endParaRPr sz="1400" b="0" i="0" u="none" strike="noStrike" cap="none">
              <a:solidFill>
                <a:srgbClr val="000000"/>
              </a:solidFill>
              <a:latin typeface="Arial"/>
              <a:ea typeface="Arial"/>
              <a:cs typeface="Arial"/>
              <a:sym typeface="Arial"/>
            </a:endParaRPr>
          </a:p>
        </p:txBody>
      </p:sp>
      <p:cxnSp>
        <p:nvCxnSpPr>
          <p:cNvPr id="404" name="Google Shape;404;p15"/>
          <p:cNvCxnSpPr/>
          <p:nvPr/>
        </p:nvCxnSpPr>
        <p:spPr>
          <a:xfrm>
            <a:off x="936000"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05" name="Google Shape;405;p15"/>
          <p:cNvSpPr txBox="1"/>
          <p:nvPr/>
        </p:nvSpPr>
        <p:spPr>
          <a:xfrm>
            <a:off x="5581233"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2.</a:t>
            </a:r>
            <a:endParaRPr sz="1400" b="0" i="0" u="none" strike="noStrike" cap="none">
              <a:solidFill>
                <a:srgbClr val="000000"/>
              </a:solidFill>
              <a:latin typeface="Arial"/>
              <a:ea typeface="Arial"/>
              <a:cs typeface="Arial"/>
              <a:sym typeface="Arial"/>
            </a:endParaRPr>
          </a:p>
        </p:txBody>
      </p:sp>
      <p:cxnSp>
        <p:nvCxnSpPr>
          <p:cNvPr id="406" name="Google Shape;406;p15"/>
          <p:cNvCxnSpPr/>
          <p:nvPr/>
        </p:nvCxnSpPr>
        <p:spPr>
          <a:xfrm>
            <a:off x="5833021"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07" name="Google Shape;407;p15"/>
          <p:cNvSpPr txBox="1"/>
          <p:nvPr/>
        </p:nvSpPr>
        <p:spPr>
          <a:xfrm>
            <a:off x="5637212" y="4014000"/>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4.</a:t>
            </a:r>
            <a:endParaRPr sz="1400" b="0" i="0" u="none" strike="noStrike" cap="none">
              <a:solidFill>
                <a:srgbClr val="000000"/>
              </a:solidFill>
              <a:latin typeface="Arial"/>
              <a:ea typeface="Arial"/>
              <a:cs typeface="Arial"/>
              <a:sym typeface="Arial"/>
            </a:endParaRPr>
          </a:p>
        </p:txBody>
      </p:sp>
      <p:cxnSp>
        <p:nvCxnSpPr>
          <p:cNvPr id="408" name="Google Shape;408;p15"/>
          <p:cNvCxnSpPr/>
          <p:nvPr/>
        </p:nvCxnSpPr>
        <p:spPr>
          <a:xfrm>
            <a:off x="5889000" y="4151392"/>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09" name="Google Shape;409;p15"/>
          <p:cNvSpPr txBox="1"/>
          <p:nvPr/>
        </p:nvSpPr>
        <p:spPr>
          <a:xfrm>
            <a:off x="760400" y="1999950"/>
            <a:ext cx="3585900" cy="1338300"/>
          </a:xfrm>
          <a:prstGeom prst="rect">
            <a:avLst/>
          </a:prstGeom>
          <a:noFill/>
          <a:ln>
            <a:noFill/>
          </a:ln>
        </p:spPr>
        <p:txBody>
          <a:bodyPr spcFirstLastPara="1" wrap="square" lIns="0" tIns="0" rIns="0" bIns="0" anchor="t" anchorCtr="0">
            <a:noAutofit/>
          </a:bodyPr>
          <a:lstStyle/>
          <a:p>
            <a:pPr marL="360000" marR="0" lvl="3" indent="-347300" algn="l" rtl="0">
              <a:lnSpc>
                <a:spcPct val="120000"/>
              </a:lnSpc>
              <a:spcBef>
                <a:spcPts val="1417"/>
              </a:spcBef>
              <a:spcAft>
                <a:spcPts val="0"/>
              </a:spcAft>
              <a:buClr>
                <a:schemeClr val="accent2"/>
              </a:buClr>
              <a:buSzPts val="1800"/>
              <a:buFont typeface="Roboto Light"/>
              <a:buChar char="―"/>
            </a:pPr>
            <a:r>
              <a:rPr lang="en-GB" sz="1800" b="0" i="0" u="none" strike="noStrike" cap="none">
                <a:solidFill>
                  <a:schemeClr val="dk1"/>
                </a:solidFill>
                <a:latin typeface="Roboto Light"/>
                <a:ea typeface="Roboto Light"/>
                <a:cs typeface="Roboto Light"/>
                <a:sym typeface="Roboto Light"/>
              </a:rPr>
              <a:t>Provide national government funders the</a:t>
            </a:r>
            <a:r>
              <a:rPr lang="en-GB" sz="1800" b="1" i="0" u="none" strike="noStrike" cap="none">
                <a:solidFill>
                  <a:schemeClr val="dk1"/>
                </a:solidFill>
                <a:latin typeface="Roboto"/>
                <a:ea typeface="Roboto"/>
                <a:cs typeface="Roboto"/>
                <a:sym typeface="Roboto"/>
              </a:rPr>
              <a:t> information needed to target investment</a:t>
            </a:r>
            <a:r>
              <a:rPr lang="en-GB" sz="1800" b="0" i="0" u="none" strike="noStrike" cap="none">
                <a:solidFill>
                  <a:schemeClr val="dk1"/>
                </a:solidFill>
                <a:latin typeface="Roboto Light"/>
                <a:ea typeface="Roboto Light"/>
                <a:cs typeface="Roboto Light"/>
                <a:sym typeface="Roboto Light"/>
              </a:rPr>
              <a:t> </a:t>
            </a:r>
            <a:r>
              <a:rPr lang="en-GB" sz="1800" b="1" i="0" u="none" strike="noStrike" cap="none">
                <a:solidFill>
                  <a:schemeClr val="dk1"/>
                </a:solidFill>
                <a:latin typeface="Roboto"/>
                <a:ea typeface="Roboto"/>
                <a:cs typeface="Roboto"/>
                <a:sym typeface="Roboto"/>
              </a:rPr>
              <a:t>globally, regionally and locally</a:t>
            </a:r>
            <a:r>
              <a:rPr lang="en-GB" sz="1800" b="0" i="0" u="none" strike="noStrike" cap="none">
                <a:solidFill>
                  <a:schemeClr val="dk1"/>
                </a:solidFill>
                <a:latin typeface="Roboto Light"/>
                <a:ea typeface="Roboto Light"/>
                <a:cs typeface="Roboto Light"/>
                <a:sym typeface="Roboto Light"/>
              </a:rPr>
              <a:t>.</a:t>
            </a:r>
            <a:endParaRPr sz="1800" b="0" i="0" u="none" strike="noStrike" cap="none">
              <a:solidFill>
                <a:schemeClr val="dk1"/>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00000"/>
              </a:buClr>
              <a:buSzPts val="1600"/>
              <a:buFont typeface="Arial"/>
              <a:buNone/>
            </a:pPr>
            <a:endParaRPr sz="1800" b="0" i="0" u="none" strike="noStrike" cap="none">
              <a:solidFill>
                <a:schemeClr val="dk2"/>
              </a:solidFill>
              <a:latin typeface="Roboto Light"/>
              <a:ea typeface="Roboto Light"/>
              <a:cs typeface="Roboto Light"/>
              <a:sym typeface="Roboto Light"/>
            </a:endParaRPr>
          </a:p>
        </p:txBody>
      </p:sp>
      <p:sp>
        <p:nvSpPr>
          <p:cNvPr id="410" name="Google Shape;410;p15"/>
          <p:cNvSpPr txBox="1"/>
          <p:nvPr/>
        </p:nvSpPr>
        <p:spPr>
          <a:xfrm>
            <a:off x="5639325" y="1977424"/>
            <a:ext cx="3468000" cy="1228500"/>
          </a:xfrm>
          <a:prstGeom prst="rect">
            <a:avLst/>
          </a:prstGeom>
          <a:noFill/>
          <a:ln>
            <a:noFill/>
          </a:ln>
        </p:spPr>
        <p:txBody>
          <a:bodyPr spcFirstLastPara="1" wrap="square" lIns="0" tIns="0" rIns="0" bIns="0" anchor="t" anchorCtr="0">
            <a:noAutofit/>
          </a:bodyPr>
          <a:lstStyle/>
          <a:p>
            <a:pPr marL="360000" marR="0" lvl="3" indent="-347300" algn="l" rtl="0">
              <a:lnSpc>
                <a:spcPct val="120000"/>
              </a:lnSpc>
              <a:spcBef>
                <a:spcPts val="1417"/>
              </a:spcBef>
              <a:spcAft>
                <a:spcPts val="0"/>
              </a:spcAft>
              <a:buClr>
                <a:schemeClr val="accent2"/>
              </a:buClr>
              <a:buSzPts val="1800"/>
              <a:buFont typeface="Roboto"/>
              <a:buChar char="―"/>
            </a:pPr>
            <a:r>
              <a:rPr lang="en-GB" sz="1800" b="0" i="0" u="none" strike="noStrike" cap="none">
                <a:solidFill>
                  <a:schemeClr val="dk1"/>
                </a:solidFill>
                <a:latin typeface="Roboto"/>
                <a:ea typeface="Roboto"/>
                <a:cs typeface="Roboto"/>
                <a:sym typeface="Roboto"/>
              </a:rPr>
              <a:t>Make ocean observing and information more </a:t>
            </a:r>
            <a:r>
              <a:rPr lang="en-GB" sz="1800" b="1" i="0" u="none" strike="noStrike" cap="none">
                <a:solidFill>
                  <a:schemeClr val="dk1"/>
                </a:solidFill>
                <a:latin typeface="Roboto"/>
                <a:ea typeface="Roboto"/>
                <a:cs typeface="Roboto"/>
                <a:sym typeface="Roboto"/>
              </a:rPr>
              <a:t>accessible and impactful</a:t>
            </a:r>
            <a:r>
              <a:rPr lang="en-GB" sz="1800" b="0" i="0" u="none" strike="noStrike" cap="none">
                <a:solidFill>
                  <a:schemeClr val="dk1"/>
                </a:solidFill>
                <a:latin typeface="Roboto"/>
                <a:ea typeface="Roboto"/>
                <a:cs typeface="Roboto"/>
                <a:sym typeface="Roboto"/>
              </a:rPr>
              <a:t>.</a:t>
            </a:r>
            <a:endParaRPr sz="1800" b="0" i="0" u="none" strike="noStrike" cap="none">
              <a:solidFill>
                <a:schemeClr val="dk2"/>
              </a:solidFill>
              <a:latin typeface="Roboto"/>
              <a:ea typeface="Roboto"/>
              <a:cs typeface="Roboto"/>
              <a:sym typeface="Roboto"/>
            </a:endParaRPr>
          </a:p>
        </p:txBody>
      </p:sp>
      <p:sp>
        <p:nvSpPr>
          <p:cNvPr id="411" name="Google Shape;411;p15"/>
          <p:cNvSpPr txBox="1"/>
          <p:nvPr/>
        </p:nvSpPr>
        <p:spPr>
          <a:xfrm>
            <a:off x="648454" y="4007788"/>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3.</a:t>
            </a:r>
            <a:endParaRPr sz="1400" b="0" i="0" u="none" strike="noStrike" cap="none">
              <a:solidFill>
                <a:srgbClr val="000000"/>
              </a:solidFill>
              <a:latin typeface="Arial"/>
              <a:ea typeface="Arial"/>
              <a:cs typeface="Arial"/>
              <a:sym typeface="Arial"/>
            </a:endParaRPr>
          </a:p>
        </p:txBody>
      </p:sp>
      <p:cxnSp>
        <p:nvCxnSpPr>
          <p:cNvPr id="412" name="Google Shape;412;p15"/>
          <p:cNvCxnSpPr/>
          <p:nvPr/>
        </p:nvCxnSpPr>
        <p:spPr>
          <a:xfrm>
            <a:off x="900242" y="4145180"/>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13" name="Google Shape;413;p15"/>
          <p:cNvSpPr txBox="1"/>
          <p:nvPr/>
        </p:nvSpPr>
        <p:spPr>
          <a:xfrm>
            <a:off x="5729925" y="4460800"/>
            <a:ext cx="3585900" cy="1626900"/>
          </a:xfrm>
          <a:prstGeom prst="rect">
            <a:avLst/>
          </a:prstGeom>
          <a:noFill/>
          <a:ln>
            <a:noFill/>
          </a:ln>
        </p:spPr>
        <p:txBody>
          <a:bodyPr spcFirstLastPara="1" wrap="square" lIns="0" tIns="0" rIns="0" bIns="0" anchor="t" anchorCtr="0">
            <a:noAutofit/>
          </a:bodyPr>
          <a:lstStyle/>
          <a:p>
            <a:pPr marL="360000" marR="0" lvl="3" indent="-347300" algn="l" rtl="0">
              <a:lnSpc>
                <a:spcPct val="120000"/>
              </a:lnSpc>
              <a:spcBef>
                <a:spcPts val="1417"/>
              </a:spcBef>
              <a:spcAft>
                <a:spcPts val="0"/>
              </a:spcAft>
              <a:buClr>
                <a:schemeClr val="accent2"/>
              </a:buClr>
              <a:buSzPts val="1800"/>
              <a:buFont typeface="Roboto"/>
              <a:buChar char="―"/>
            </a:pPr>
            <a:r>
              <a:rPr lang="en-GB" sz="1800" b="0" i="0" u="none" strike="noStrike" cap="none">
                <a:solidFill>
                  <a:schemeClr val="dk1"/>
                </a:solidFill>
                <a:latin typeface="Roboto"/>
                <a:ea typeface="Roboto"/>
                <a:cs typeface="Roboto"/>
                <a:sym typeface="Roboto"/>
              </a:rPr>
              <a:t>Establish international</a:t>
            </a:r>
            <a:r>
              <a:rPr lang="en-GB" sz="1800" b="1" i="0" u="none" strike="noStrike" cap="none">
                <a:solidFill>
                  <a:schemeClr val="dk1"/>
                </a:solidFill>
                <a:latin typeface="Roboto"/>
                <a:ea typeface="Roboto"/>
                <a:cs typeface="Roboto"/>
                <a:sym typeface="Roboto"/>
              </a:rPr>
              <a:t> capacity and infrastructure to co-design and regularly evaluate the observing system </a:t>
            </a:r>
            <a:r>
              <a:rPr lang="en-GB" sz="1800" b="0" i="0" u="none" strike="noStrike" cap="none">
                <a:solidFill>
                  <a:schemeClr val="dk1"/>
                </a:solidFill>
                <a:latin typeface="Roboto Light"/>
                <a:ea typeface="Roboto Light"/>
                <a:cs typeface="Roboto Light"/>
                <a:sym typeface="Roboto Light"/>
              </a:rPr>
              <a:t>at different scales by a centre of excellence.</a:t>
            </a:r>
            <a:endParaRPr sz="1800" b="0" i="0" u="none" strike="noStrike" cap="none">
              <a:solidFill>
                <a:schemeClr val="dk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endParaRPr sz="1800" b="0" i="0" u="none" strike="noStrike" cap="none">
              <a:solidFill>
                <a:schemeClr val="dk2"/>
              </a:solidFill>
              <a:latin typeface="Roboto Light"/>
              <a:ea typeface="Roboto Light"/>
              <a:cs typeface="Roboto Light"/>
              <a:sym typeface="Roboto Light"/>
            </a:endParaRPr>
          </a:p>
        </p:txBody>
      </p:sp>
      <p:sp>
        <p:nvSpPr>
          <p:cNvPr id="414" name="Google Shape;414;p15"/>
          <p:cNvSpPr txBox="1"/>
          <p:nvPr/>
        </p:nvSpPr>
        <p:spPr>
          <a:xfrm>
            <a:off x="724650" y="4362575"/>
            <a:ext cx="3585900" cy="1966500"/>
          </a:xfrm>
          <a:prstGeom prst="rect">
            <a:avLst/>
          </a:prstGeom>
          <a:noFill/>
          <a:ln>
            <a:noFill/>
          </a:ln>
        </p:spPr>
        <p:txBody>
          <a:bodyPr spcFirstLastPara="1" wrap="square" lIns="0" tIns="0" rIns="0" bIns="0" anchor="t" anchorCtr="0">
            <a:noAutofit/>
          </a:bodyPr>
          <a:lstStyle/>
          <a:p>
            <a:pPr marL="360000" marR="0" lvl="3" indent="-347300" algn="l" rtl="0">
              <a:lnSpc>
                <a:spcPct val="100000"/>
              </a:lnSpc>
              <a:spcBef>
                <a:spcPts val="1520"/>
              </a:spcBef>
              <a:spcAft>
                <a:spcPts val="0"/>
              </a:spcAft>
              <a:buClr>
                <a:schemeClr val="accent2"/>
              </a:buClr>
              <a:buSzPts val="1800"/>
              <a:buFont typeface="Roboto"/>
              <a:buChar char="―"/>
            </a:pPr>
            <a:r>
              <a:rPr lang="en-GB" sz="1800" b="1" i="0" u="none" strike="noStrike" cap="none">
                <a:solidFill>
                  <a:schemeClr val="dk1"/>
                </a:solidFill>
                <a:latin typeface="Roboto"/>
                <a:ea typeface="Roboto"/>
                <a:cs typeface="Roboto"/>
                <a:sym typeface="Roboto"/>
              </a:rPr>
              <a:t>Develop system diagnostics, tools and reporting capability </a:t>
            </a:r>
            <a:r>
              <a:rPr lang="en-GB" sz="1800" b="0" i="0" u="none" strike="noStrike" cap="none">
                <a:solidFill>
                  <a:schemeClr val="dk1"/>
                </a:solidFill>
                <a:latin typeface="Roboto Light"/>
                <a:ea typeface="Roboto Light"/>
                <a:cs typeface="Roboto Light"/>
                <a:sym typeface="Roboto Light"/>
              </a:rPr>
              <a:t>to better assess fitness-for-purpose across evolving requirements and use-inspired needs.</a:t>
            </a:r>
            <a:endParaRPr sz="1800" b="0" i="0" u="none" strike="noStrike" cap="none">
              <a:solidFill>
                <a:schemeClr val="dk2"/>
              </a:solidFill>
              <a:latin typeface="Roboto Light"/>
              <a:ea typeface="Roboto Light"/>
              <a:cs typeface="Roboto Light"/>
              <a:sym typeface="Roboto Ligh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18"/>
        <p:cNvGrpSpPr/>
        <p:nvPr/>
      </p:nvGrpSpPr>
      <p:grpSpPr>
        <a:xfrm>
          <a:off x="0" y="0"/>
          <a:ext cx="0" cy="0"/>
          <a:chOff x="0" y="0"/>
          <a:chExt cx="0" cy="0"/>
        </a:xfrm>
      </p:grpSpPr>
      <p:sp>
        <p:nvSpPr>
          <p:cNvPr id="419" name="Google Shape;419;p16"/>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The objectives</a:t>
            </a:r>
            <a:endParaRPr/>
          </a:p>
        </p:txBody>
      </p:sp>
      <p:sp>
        <p:nvSpPr>
          <p:cNvPr id="420" name="Google Shape;420;p16"/>
          <p:cNvSpPr txBox="1"/>
          <p:nvPr/>
        </p:nvSpPr>
        <p:spPr>
          <a:xfrm>
            <a:off x="684212" y="1585913"/>
            <a:ext cx="251787"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1.</a:t>
            </a:r>
            <a:endParaRPr sz="1400" b="0" i="0" u="none" strike="noStrike" cap="none">
              <a:solidFill>
                <a:srgbClr val="000000"/>
              </a:solidFill>
              <a:latin typeface="Arial"/>
              <a:ea typeface="Arial"/>
              <a:cs typeface="Arial"/>
              <a:sym typeface="Arial"/>
            </a:endParaRPr>
          </a:p>
        </p:txBody>
      </p:sp>
      <p:sp>
        <p:nvSpPr>
          <p:cNvPr id="421" name="Google Shape;421;p16"/>
          <p:cNvSpPr txBox="1"/>
          <p:nvPr/>
        </p:nvSpPr>
        <p:spPr>
          <a:xfrm>
            <a:off x="684214" y="1999915"/>
            <a:ext cx="3467930" cy="9516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Equitable and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practical access to ocean observations</a:t>
            </a:r>
            <a:r>
              <a:rPr lang="en-GB" sz="1600" b="0" i="0" u="none" strike="noStrike" cap="none">
                <a:solidFill>
                  <a:schemeClr val="dk2"/>
                </a:solidFill>
                <a:latin typeface="Roboto Light"/>
                <a:ea typeface="Roboto Light"/>
                <a:cs typeface="Roboto Light"/>
                <a:sym typeface="Roboto Light"/>
              </a:rPr>
              <a:t> enabled by engagement and co-design with local stakeholders.</a:t>
            </a:r>
            <a:endParaRPr sz="1400" b="0" i="0" u="none" strike="noStrike" cap="none">
              <a:solidFill>
                <a:srgbClr val="000000"/>
              </a:solidFill>
              <a:latin typeface="Arial"/>
              <a:ea typeface="Arial"/>
              <a:cs typeface="Arial"/>
              <a:sym typeface="Arial"/>
            </a:endParaRPr>
          </a:p>
        </p:txBody>
      </p:sp>
      <p:cxnSp>
        <p:nvCxnSpPr>
          <p:cNvPr id="422" name="Google Shape;422;p16"/>
          <p:cNvCxnSpPr/>
          <p:nvPr/>
        </p:nvCxnSpPr>
        <p:spPr>
          <a:xfrm>
            <a:off x="936000"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23" name="Google Shape;423;p16"/>
          <p:cNvSpPr txBox="1"/>
          <p:nvPr/>
        </p:nvSpPr>
        <p:spPr>
          <a:xfrm>
            <a:off x="4362033" y="1585913"/>
            <a:ext cx="251787"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2.</a:t>
            </a:r>
            <a:endParaRPr sz="1400" b="0" i="0" u="none" strike="noStrike" cap="none">
              <a:solidFill>
                <a:srgbClr val="000000"/>
              </a:solidFill>
              <a:latin typeface="Arial"/>
              <a:ea typeface="Arial"/>
              <a:cs typeface="Arial"/>
              <a:sym typeface="Arial"/>
            </a:endParaRPr>
          </a:p>
        </p:txBody>
      </p:sp>
      <p:sp>
        <p:nvSpPr>
          <p:cNvPr id="424" name="Google Shape;424;p16"/>
          <p:cNvSpPr txBox="1"/>
          <p:nvPr/>
        </p:nvSpPr>
        <p:spPr>
          <a:xfrm>
            <a:off x="4362035" y="1999915"/>
            <a:ext cx="3467930" cy="9516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A system that makes a greater number of global and local observations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available, integrated, interoperable and comparable</a:t>
            </a:r>
            <a:r>
              <a:rPr lang="en-GB" sz="1600" b="0" i="0" u="none" strike="noStrike" cap="none">
                <a:solidFill>
                  <a:schemeClr val="dk2"/>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cxnSp>
        <p:nvCxnSpPr>
          <p:cNvPr id="425" name="Google Shape;425;p16"/>
          <p:cNvCxnSpPr/>
          <p:nvPr/>
        </p:nvCxnSpPr>
        <p:spPr>
          <a:xfrm>
            <a:off x="4613821"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26" name="Google Shape;426;p16"/>
          <p:cNvSpPr txBox="1"/>
          <p:nvPr/>
        </p:nvSpPr>
        <p:spPr>
          <a:xfrm>
            <a:off x="8039854" y="1585913"/>
            <a:ext cx="251787"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3.</a:t>
            </a:r>
            <a:endParaRPr sz="1400" b="0" i="0" u="none" strike="noStrike" cap="none">
              <a:solidFill>
                <a:srgbClr val="000000"/>
              </a:solidFill>
              <a:latin typeface="Arial"/>
              <a:ea typeface="Arial"/>
              <a:cs typeface="Arial"/>
              <a:sym typeface="Arial"/>
            </a:endParaRPr>
          </a:p>
        </p:txBody>
      </p:sp>
      <p:sp>
        <p:nvSpPr>
          <p:cNvPr id="427" name="Google Shape;427;p16"/>
          <p:cNvSpPr txBox="1"/>
          <p:nvPr/>
        </p:nvSpPr>
        <p:spPr>
          <a:xfrm>
            <a:off x="8039856" y="1999915"/>
            <a:ext cx="3467930" cy="9516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Strengthened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connections</a:t>
            </a:r>
            <a:r>
              <a:rPr lang="en-GB" sz="1600" b="0" i="0" u="none" strike="noStrike" cap="none">
                <a:solidFill>
                  <a:schemeClr val="dk2"/>
                </a:solidFill>
                <a:latin typeface="Roboto Light"/>
                <a:ea typeface="Roboto Light"/>
                <a:cs typeface="Roboto Light"/>
                <a:sym typeface="Roboto Light"/>
              </a:rPr>
              <a:t>, mutual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understanding</a:t>
            </a:r>
            <a:r>
              <a:rPr lang="en-GB" sz="1600" b="0" i="0" u="none" strike="noStrike" cap="none">
                <a:solidFill>
                  <a:schemeClr val="dk2"/>
                </a:solidFill>
                <a:latin typeface="Roboto Light"/>
                <a:ea typeface="Roboto Light"/>
                <a:cs typeface="Roboto Light"/>
                <a:sym typeface="Roboto Light"/>
              </a:rPr>
              <a:t>, and improved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knowledge sharing </a:t>
            </a:r>
            <a:r>
              <a:rPr lang="en-GB" sz="1600" b="0" i="0" u="none" strike="noStrike" cap="none">
                <a:solidFill>
                  <a:schemeClr val="dk2"/>
                </a:solidFill>
                <a:latin typeface="Roboto Light"/>
                <a:ea typeface="Roboto Light"/>
                <a:cs typeface="Roboto Light"/>
                <a:sym typeface="Roboto Light"/>
              </a:rPr>
              <a:t>between ocean observers and the stakeholder communities.</a:t>
            </a:r>
            <a:endParaRPr sz="1400" b="0" i="0" u="none" strike="noStrike" cap="none">
              <a:solidFill>
                <a:srgbClr val="000000"/>
              </a:solidFill>
              <a:latin typeface="Arial"/>
              <a:ea typeface="Arial"/>
              <a:cs typeface="Arial"/>
              <a:sym typeface="Arial"/>
            </a:endParaRPr>
          </a:p>
        </p:txBody>
      </p:sp>
      <p:cxnSp>
        <p:nvCxnSpPr>
          <p:cNvPr id="428" name="Google Shape;428;p16"/>
          <p:cNvCxnSpPr/>
          <p:nvPr/>
        </p:nvCxnSpPr>
        <p:spPr>
          <a:xfrm>
            <a:off x="8291642"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29" name="Google Shape;429;p16"/>
          <p:cNvSpPr txBox="1"/>
          <p:nvPr/>
        </p:nvSpPr>
        <p:spPr>
          <a:xfrm>
            <a:off x="684212" y="3654000"/>
            <a:ext cx="251787"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4.</a:t>
            </a:r>
            <a:endParaRPr sz="1400" b="0" i="0" u="none" strike="noStrike" cap="none">
              <a:solidFill>
                <a:srgbClr val="000000"/>
              </a:solidFill>
              <a:latin typeface="Arial"/>
              <a:ea typeface="Arial"/>
              <a:cs typeface="Arial"/>
              <a:sym typeface="Arial"/>
            </a:endParaRPr>
          </a:p>
        </p:txBody>
      </p:sp>
      <p:sp>
        <p:nvSpPr>
          <p:cNvPr id="430" name="Google Shape;430;p16"/>
          <p:cNvSpPr txBox="1"/>
          <p:nvPr/>
        </p:nvSpPr>
        <p:spPr>
          <a:xfrm>
            <a:off x="684214" y="4068001"/>
            <a:ext cx="3467930" cy="1493997"/>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Increased evidence that ocean observations are applied to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solve problems and inform decision-making </a:t>
            </a:r>
            <a:r>
              <a:rPr lang="en-GB" sz="1600" b="0" i="0" u="none" strike="noStrike" cap="none">
                <a:solidFill>
                  <a:schemeClr val="dk2"/>
                </a:solidFill>
                <a:latin typeface="Roboto Light"/>
                <a:ea typeface="Roboto Light"/>
                <a:cs typeface="Roboto Light"/>
                <a:sym typeface="Roboto Light"/>
              </a:rPr>
              <a:t>for any community – national, regional, </a:t>
            </a:r>
            <a:br>
              <a:rPr lang="en-GB" sz="1600" b="0" i="0" u="none" strike="noStrike" cap="none">
                <a:solidFill>
                  <a:schemeClr val="dk2"/>
                </a:solidFill>
                <a:latin typeface="Roboto Light"/>
                <a:ea typeface="Roboto Light"/>
                <a:cs typeface="Roboto Light"/>
                <a:sym typeface="Roboto Light"/>
              </a:rPr>
            </a:br>
            <a:r>
              <a:rPr lang="en-GB" sz="1600" b="0" i="0" u="none" strike="noStrike" cap="none">
                <a:solidFill>
                  <a:schemeClr val="dk2"/>
                </a:solidFill>
                <a:latin typeface="Roboto Light"/>
                <a:ea typeface="Roboto Light"/>
                <a:cs typeface="Roboto Light"/>
                <a:sym typeface="Roboto Light"/>
              </a:rPr>
              <a:t>or global.</a:t>
            </a:r>
            <a:endParaRPr sz="1400" b="0" i="0" u="none" strike="noStrike" cap="none">
              <a:solidFill>
                <a:srgbClr val="000000"/>
              </a:solidFill>
              <a:latin typeface="Arial"/>
              <a:ea typeface="Arial"/>
              <a:cs typeface="Arial"/>
              <a:sym typeface="Arial"/>
            </a:endParaRPr>
          </a:p>
        </p:txBody>
      </p:sp>
      <p:cxnSp>
        <p:nvCxnSpPr>
          <p:cNvPr id="431" name="Google Shape;431;p16"/>
          <p:cNvCxnSpPr/>
          <p:nvPr/>
        </p:nvCxnSpPr>
        <p:spPr>
          <a:xfrm>
            <a:off x="936000" y="3791392"/>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432" name="Google Shape;432;p16"/>
          <p:cNvSpPr txBox="1"/>
          <p:nvPr/>
        </p:nvSpPr>
        <p:spPr>
          <a:xfrm>
            <a:off x="4362033" y="3654000"/>
            <a:ext cx="251787"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5.</a:t>
            </a:r>
            <a:endParaRPr sz="1400" b="0" i="0" u="none" strike="noStrike" cap="none">
              <a:solidFill>
                <a:srgbClr val="000000"/>
              </a:solidFill>
              <a:latin typeface="Arial"/>
              <a:ea typeface="Arial"/>
              <a:cs typeface="Arial"/>
              <a:sym typeface="Arial"/>
            </a:endParaRPr>
          </a:p>
        </p:txBody>
      </p:sp>
      <p:sp>
        <p:nvSpPr>
          <p:cNvPr id="433" name="Google Shape;433;p16"/>
          <p:cNvSpPr txBox="1"/>
          <p:nvPr/>
        </p:nvSpPr>
        <p:spPr>
          <a:xfrm>
            <a:off x="4362035" y="4068002"/>
            <a:ext cx="3467930" cy="9516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Efficient design and use of ocean observations to </a:t>
            </a:r>
            <a:r>
              <a:rPr lang="en-GB" sz="1600" b="0" i="0" u="none" strike="noStrike" cap="none">
                <a:solidFill>
                  <a:schemeClr val="dk2"/>
                </a:solidFill>
                <a:latin typeface="Barlow Semi Condensed Medium"/>
                <a:ea typeface="Barlow Semi Condensed Medium"/>
                <a:cs typeface="Barlow Semi Condensed Medium"/>
                <a:sym typeface="Barlow Semi Condensed Medium"/>
              </a:rPr>
              <a:t>maximise return on investment</a:t>
            </a:r>
            <a:r>
              <a:rPr lang="en-GB" sz="1600" b="0" i="0" u="none" strike="noStrike" cap="none">
                <a:solidFill>
                  <a:schemeClr val="dk2"/>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cxnSp>
        <p:nvCxnSpPr>
          <p:cNvPr id="434" name="Google Shape;434;p16"/>
          <p:cNvCxnSpPr/>
          <p:nvPr/>
        </p:nvCxnSpPr>
        <p:spPr>
          <a:xfrm>
            <a:off x="4613821" y="3791392"/>
            <a:ext cx="3196800" cy="0"/>
          </a:xfrm>
          <a:prstGeom prst="straightConnector1">
            <a:avLst/>
          </a:prstGeom>
          <a:noFill/>
          <a:ln w="12700" cap="flat" cmpd="sng">
            <a:solidFill>
              <a:schemeClr val="accent2"/>
            </a:solidFill>
            <a:prstDash val="solid"/>
            <a:miter lim="800000"/>
            <a:headEnd type="none" w="sm" len="sm"/>
            <a:tailEnd type="none" w="sm" len="sm"/>
          </a:ln>
        </p:spPr>
      </p:cxn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p11"/>
          <p:cNvSpPr txBox="1">
            <a:spLocks noGrp="1"/>
          </p:cNvSpPr>
          <p:nvPr>
            <p:ph type="body" idx="1"/>
          </p:nvPr>
        </p:nvSpPr>
        <p:spPr>
          <a:xfrm>
            <a:off x="684213" y="2250000"/>
            <a:ext cx="4932000" cy="282014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2300"/>
              <a:buNone/>
            </a:pPr>
            <a:r>
              <a:rPr lang="en-GB"/>
              <a:t>GOOS is the global home of ocean observing expertise.</a:t>
            </a:r>
            <a:endParaRPr/>
          </a:p>
          <a:p>
            <a:pPr marL="0" lvl="0" indent="0" algn="l" rtl="0">
              <a:lnSpc>
                <a:spcPct val="110000"/>
              </a:lnSpc>
              <a:spcBef>
                <a:spcPts val="1701"/>
              </a:spcBef>
              <a:spcAft>
                <a:spcPts val="0"/>
              </a:spcAft>
              <a:buClr>
                <a:schemeClr val="dk2"/>
              </a:buClr>
              <a:buSzPts val="2300"/>
              <a:buNone/>
            </a:pPr>
            <a:r>
              <a:rPr lang="en-GB"/>
              <a:t>We lead and support a community of international, regional and national ocean observing programmes, governments, UN agencies, research organizations and individual scientists.</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443"/>
        <p:cNvGrpSpPr/>
        <p:nvPr/>
      </p:nvGrpSpPr>
      <p:grpSpPr>
        <a:xfrm>
          <a:off x="0" y="0"/>
          <a:ext cx="0" cy="0"/>
          <a:chOff x="0" y="0"/>
          <a:chExt cx="0" cy="0"/>
        </a:xfrm>
      </p:grpSpPr>
      <p:sp>
        <p:nvSpPr>
          <p:cNvPr id="444" name="Google Shape;444;g119838d3e92_0_645"/>
          <p:cNvSpPr txBox="1">
            <a:spLocks noGrp="1"/>
          </p:cNvSpPr>
          <p:nvPr>
            <p:ph type="body" idx="2"/>
          </p:nvPr>
        </p:nvSpPr>
        <p:spPr>
          <a:xfrm>
            <a:off x="574800" y="1404575"/>
            <a:ext cx="10931400" cy="93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3400"/>
              <a:buNone/>
            </a:pPr>
            <a:r>
              <a:rPr lang="en-GB" sz="2400" b="1">
                <a:latin typeface="Roboto"/>
                <a:ea typeface="Roboto"/>
                <a:cs typeface="Roboto"/>
                <a:sym typeface="Roboto"/>
              </a:rPr>
              <a:t>What next?</a:t>
            </a:r>
            <a:endParaRPr sz="2400"/>
          </a:p>
          <a:p>
            <a:pPr marL="0" lvl="0" indent="0" algn="l" rtl="0">
              <a:lnSpc>
                <a:spcPct val="100000"/>
              </a:lnSpc>
              <a:spcBef>
                <a:spcPts val="0"/>
              </a:spcBef>
              <a:spcAft>
                <a:spcPts val="0"/>
              </a:spcAft>
              <a:buClr>
                <a:schemeClr val="accent2"/>
              </a:buClr>
              <a:buSzPts val="3400"/>
              <a:buNone/>
            </a:pPr>
            <a:endParaRPr sz="2400">
              <a:solidFill>
                <a:schemeClr val="accent2"/>
              </a:solidFill>
            </a:endParaRPr>
          </a:p>
          <a:p>
            <a:pPr marL="0" lvl="0" indent="0" algn="l" rtl="0">
              <a:lnSpc>
                <a:spcPct val="100000"/>
              </a:lnSpc>
              <a:spcBef>
                <a:spcPts val="0"/>
              </a:spcBef>
              <a:spcAft>
                <a:spcPts val="0"/>
              </a:spcAft>
              <a:buClr>
                <a:schemeClr val="accent2"/>
              </a:buClr>
              <a:buSzPts val="3400"/>
              <a:buNone/>
            </a:pPr>
            <a:endParaRPr sz="2400">
              <a:solidFill>
                <a:schemeClr val="accent2"/>
              </a:solidFill>
            </a:endParaRPr>
          </a:p>
          <a:p>
            <a:pPr marL="0" lvl="0" indent="0" algn="l" rtl="0">
              <a:lnSpc>
                <a:spcPct val="100000"/>
              </a:lnSpc>
              <a:spcBef>
                <a:spcPts val="0"/>
              </a:spcBef>
              <a:spcAft>
                <a:spcPts val="0"/>
              </a:spcAft>
              <a:buClr>
                <a:schemeClr val="accent2"/>
              </a:buClr>
              <a:buSzPts val="3400"/>
              <a:buNone/>
            </a:pPr>
            <a:endParaRPr sz="2400">
              <a:solidFill>
                <a:schemeClr val="accent2"/>
              </a:solidFill>
            </a:endParaRPr>
          </a:p>
          <a:p>
            <a:pPr marL="0" lvl="0" indent="0" algn="l" rtl="0">
              <a:lnSpc>
                <a:spcPct val="100000"/>
              </a:lnSpc>
              <a:spcBef>
                <a:spcPts val="0"/>
              </a:spcBef>
              <a:spcAft>
                <a:spcPts val="0"/>
              </a:spcAft>
              <a:buClr>
                <a:schemeClr val="accent2"/>
              </a:buClr>
              <a:buSzPts val="3400"/>
              <a:buNone/>
            </a:pPr>
            <a:endParaRPr sz="2400">
              <a:solidFill>
                <a:schemeClr val="accent2"/>
              </a:solidFill>
            </a:endParaRPr>
          </a:p>
          <a:p>
            <a:pPr marL="0" lvl="0" indent="0" algn="ctr" rtl="0">
              <a:lnSpc>
                <a:spcPct val="100000"/>
              </a:lnSpc>
              <a:spcBef>
                <a:spcPts val="0"/>
              </a:spcBef>
              <a:spcAft>
                <a:spcPts val="0"/>
              </a:spcAft>
              <a:buClr>
                <a:schemeClr val="accent2"/>
              </a:buClr>
              <a:buSzPts val="3400"/>
              <a:buNone/>
            </a:pPr>
            <a:endParaRPr sz="2400"/>
          </a:p>
          <a:p>
            <a:pPr marL="0" lvl="0" indent="0" algn="ctr" rtl="0">
              <a:lnSpc>
                <a:spcPct val="100000"/>
              </a:lnSpc>
              <a:spcBef>
                <a:spcPts val="0"/>
              </a:spcBef>
              <a:spcAft>
                <a:spcPts val="0"/>
              </a:spcAft>
              <a:buClr>
                <a:schemeClr val="accent2"/>
              </a:buClr>
              <a:buSzPts val="3400"/>
              <a:buNone/>
            </a:pPr>
            <a:endParaRPr sz="2400"/>
          </a:p>
          <a:p>
            <a:pPr marL="0" lvl="0" indent="0" algn="ctr" rtl="0">
              <a:lnSpc>
                <a:spcPct val="100000"/>
              </a:lnSpc>
              <a:spcBef>
                <a:spcPts val="0"/>
              </a:spcBef>
              <a:spcAft>
                <a:spcPts val="0"/>
              </a:spcAft>
              <a:buClr>
                <a:schemeClr val="accent2"/>
              </a:buClr>
              <a:buSzPts val="3400"/>
              <a:buNone/>
            </a:pPr>
            <a:endParaRPr sz="2400">
              <a:solidFill>
                <a:schemeClr val="accent2"/>
              </a:solidFill>
            </a:endParaRPr>
          </a:p>
          <a:p>
            <a:pPr marL="0" lvl="0" indent="0" algn="ctr" rtl="0">
              <a:lnSpc>
                <a:spcPct val="100000"/>
              </a:lnSpc>
              <a:spcBef>
                <a:spcPts val="0"/>
              </a:spcBef>
              <a:spcAft>
                <a:spcPts val="0"/>
              </a:spcAft>
              <a:buClr>
                <a:schemeClr val="accent2"/>
              </a:buClr>
              <a:buSzPts val="3400"/>
              <a:buNone/>
            </a:pPr>
            <a:endParaRPr sz="2400">
              <a:solidFill>
                <a:schemeClr val="accent2"/>
              </a:solidFill>
            </a:endParaRPr>
          </a:p>
          <a:p>
            <a:pPr marL="0" lvl="0" indent="0" algn="ctr" rtl="0">
              <a:lnSpc>
                <a:spcPct val="100000"/>
              </a:lnSpc>
              <a:spcBef>
                <a:spcPts val="0"/>
              </a:spcBef>
              <a:spcAft>
                <a:spcPts val="0"/>
              </a:spcAft>
              <a:buClr>
                <a:schemeClr val="accent2"/>
              </a:buClr>
              <a:buSzPts val="3400"/>
              <a:buNone/>
            </a:pPr>
            <a:endParaRPr sz="2400">
              <a:solidFill>
                <a:schemeClr val="accent2"/>
              </a:solidFill>
            </a:endParaRPr>
          </a:p>
          <a:p>
            <a:pPr marL="0" lvl="0" indent="0" algn="ctr" rtl="0">
              <a:lnSpc>
                <a:spcPct val="100000"/>
              </a:lnSpc>
              <a:spcBef>
                <a:spcPts val="0"/>
              </a:spcBef>
              <a:spcAft>
                <a:spcPts val="0"/>
              </a:spcAft>
              <a:buClr>
                <a:schemeClr val="accent2"/>
              </a:buClr>
              <a:buSzPts val="3400"/>
              <a:buNone/>
            </a:pPr>
            <a:endParaRPr sz="2400">
              <a:solidFill>
                <a:schemeClr val="accent2"/>
              </a:solidFill>
            </a:endParaRPr>
          </a:p>
        </p:txBody>
      </p:sp>
      <p:pic>
        <p:nvPicPr>
          <p:cNvPr id="445" name="Google Shape;445;g119838d3e92_0_645"/>
          <p:cNvPicPr preferRelativeResize="0"/>
          <p:nvPr/>
        </p:nvPicPr>
        <p:blipFill rotWithShape="1">
          <a:blip r:embed="rId3">
            <a:alphaModFix/>
          </a:blip>
          <a:srcRect/>
          <a:stretch/>
        </p:blipFill>
        <p:spPr>
          <a:xfrm>
            <a:off x="8312226" y="0"/>
            <a:ext cx="4024023" cy="6857999"/>
          </a:xfrm>
          <a:prstGeom prst="rect">
            <a:avLst/>
          </a:prstGeom>
          <a:noFill/>
          <a:ln>
            <a:noFill/>
          </a:ln>
        </p:spPr>
      </p:pic>
      <p:sp>
        <p:nvSpPr>
          <p:cNvPr id="446" name="Google Shape;446;g119838d3e92_0_645"/>
          <p:cNvSpPr txBox="1">
            <a:spLocks noGrp="1"/>
          </p:cNvSpPr>
          <p:nvPr>
            <p:ph type="body" idx="2"/>
          </p:nvPr>
        </p:nvSpPr>
        <p:spPr>
          <a:xfrm>
            <a:off x="637150" y="1877875"/>
            <a:ext cx="7178400" cy="4269600"/>
          </a:xfrm>
          <a:prstGeom prst="rect">
            <a:avLst/>
          </a:prstGeom>
          <a:noFill/>
          <a:ln>
            <a:noFill/>
          </a:ln>
        </p:spPr>
        <p:txBody>
          <a:bodyPr spcFirstLastPara="1" wrap="square" lIns="0" tIns="0" rIns="0" bIns="0" anchor="t" anchorCtr="0">
            <a:noAutofit/>
          </a:bodyPr>
          <a:lstStyle/>
          <a:p>
            <a:pPr marL="360000" lvl="3" indent="-360000" algn="l" rtl="0">
              <a:lnSpc>
                <a:spcPct val="120000"/>
              </a:lnSpc>
              <a:spcBef>
                <a:spcPts val="1134"/>
              </a:spcBef>
              <a:spcAft>
                <a:spcPts val="0"/>
              </a:spcAft>
              <a:buClr>
                <a:srgbClr val="F38417"/>
              </a:buClr>
              <a:buSzPts val="2000"/>
              <a:buChar char="―"/>
            </a:pPr>
            <a:r>
              <a:rPr lang="en-GB" b="1">
                <a:solidFill>
                  <a:schemeClr val="accent2"/>
                </a:solidFill>
                <a:latin typeface="Roboto"/>
                <a:ea typeface="Roboto"/>
                <a:cs typeface="Roboto"/>
                <a:sym typeface="Roboto"/>
              </a:rPr>
              <a:t>Prepare Exemplar project proposals</a:t>
            </a:r>
            <a:r>
              <a:rPr lang="en-GB">
                <a:solidFill>
                  <a:schemeClr val="lt1"/>
                </a:solidFill>
              </a:rPr>
              <a:t> for Workshop Day 4 Supporters Forum (Oct 2022) and for submission as a UN Decade Project</a:t>
            </a:r>
            <a:endParaRPr>
              <a:solidFill>
                <a:schemeClr val="lt1"/>
              </a:solidFill>
            </a:endParaRPr>
          </a:p>
          <a:p>
            <a:pPr marL="360000" lvl="3" indent="-360000" algn="l" rtl="0">
              <a:lnSpc>
                <a:spcPct val="120000"/>
              </a:lnSpc>
              <a:spcBef>
                <a:spcPts val="1134"/>
              </a:spcBef>
              <a:spcAft>
                <a:spcPts val="0"/>
              </a:spcAft>
              <a:buClr>
                <a:srgbClr val="F38417"/>
              </a:buClr>
              <a:buSzPts val="2000"/>
              <a:buChar char="―"/>
            </a:pPr>
            <a:r>
              <a:rPr lang="en-GB" b="1">
                <a:solidFill>
                  <a:schemeClr val="accent2"/>
                </a:solidFill>
                <a:latin typeface="Roboto"/>
                <a:ea typeface="Roboto"/>
                <a:cs typeface="Roboto"/>
                <a:sym typeface="Roboto"/>
              </a:rPr>
              <a:t>Paper </a:t>
            </a:r>
            <a:r>
              <a:rPr lang="en-GB">
                <a:solidFill>
                  <a:schemeClr val="lt1"/>
                </a:solidFill>
              </a:rPr>
              <a:t>to present initial summary of co-design best practices ‘Co-designing Science for the Ocean We Want’ - ICES Journal of Marine Science - abstract submitted</a:t>
            </a:r>
            <a:endParaRPr>
              <a:solidFill>
                <a:schemeClr val="lt1"/>
              </a:solidFill>
            </a:endParaRPr>
          </a:p>
          <a:p>
            <a:pPr marL="360000" lvl="3" indent="-360000" algn="l" rtl="0">
              <a:lnSpc>
                <a:spcPct val="120000"/>
              </a:lnSpc>
              <a:spcBef>
                <a:spcPts val="1134"/>
              </a:spcBef>
              <a:spcAft>
                <a:spcPts val="0"/>
              </a:spcAft>
              <a:buClr>
                <a:srgbClr val="F38417"/>
              </a:buClr>
              <a:buSzPts val="2000"/>
              <a:buChar char="―"/>
            </a:pPr>
            <a:r>
              <a:rPr lang="en-GB" b="1">
                <a:solidFill>
                  <a:schemeClr val="accent2"/>
                </a:solidFill>
                <a:latin typeface="Roboto"/>
                <a:ea typeface="Roboto"/>
                <a:cs typeface="Roboto"/>
                <a:sym typeface="Roboto"/>
              </a:rPr>
              <a:t>Opportunities</a:t>
            </a:r>
            <a:r>
              <a:rPr lang="en-GB">
                <a:solidFill>
                  <a:schemeClr val="lt1"/>
                </a:solidFill>
              </a:rPr>
              <a:t> at UN Ocean Conference in Lisbon to highlight the Exemplars, benefits and policy connections</a:t>
            </a:r>
            <a:endParaRPr>
              <a:solidFill>
                <a:schemeClr val="lt1"/>
              </a:solidFill>
            </a:endParaRPr>
          </a:p>
          <a:p>
            <a:pPr marL="360000" lvl="3" indent="-360000" algn="l" rtl="0">
              <a:lnSpc>
                <a:spcPct val="120000"/>
              </a:lnSpc>
              <a:spcBef>
                <a:spcPts val="1134"/>
              </a:spcBef>
              <a:spcAft>
                <a:spcPts val="0"/>
              </a:spcAft>
              <a:buClr>
                <a:srgbClr val="F38417"/>
              </a:buClr>
              <a:buSzPts val="2000"/>
              <a:buChar char="―"/>
            </a:pPr>
            <a:r>
              <a:rPr lang="en-GB">
                <a:solidFill>
                  <a:schemeClr val="lt1"/>
                </a:solidFill>
              </a:rPr>
              <a:t>Ideas/priorities for </a:t>
            </a:r>
            <a:r>
              <a:rPr lang="en-GB" b="1">
                <a:solidFill>
                  <a:schemeClr val="accent2"/>
                </a:solidFill>
                <a:latin typeface="Roboto"/>
                <a:ea typeface="Roboto"/>
                <a:cs typeface="Roboto"/>
                <a:sym typeface="Roboto"/>
              </a:rPr>
              <a:t>additional exemplars</a:t>
            </a:r>
            <a:r>
              <a:rPr lang="en-GB">
                <a:solidFill>
                  <a:schemeClr val="lt1"/>
                </a:solidFill>
              </a:rPr>
              <a:t>, particularly those that move towards an integrated ocean observing system </a:t>
            </a:r>
            <a:endParaRPr>
              <a:solidFill>
                <a:schemeClr val="lt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GOOS at the heart of the Ocean Decade</a:t>
            </a:r>
            <a:endParaRPr/>
          </a:p>
        </p:txBody>
      </p:sp>
      <p:sp>
        <p:nvSpPr>
          <p:cNvPr id="170" name="Google Shape;170;p2"/>
          <p:cNvSpPr txBox="1">
            <a:spLocks noGrp="1"/>
          </p:cNvSpPr>
          <p:nvPr>
            <p:ph type="body" idx="1"/>
          </p:nvPr>
        </p:nvSpPr>
        <p:spPr>
          <a:xfrm>
            <a:off x="720700" y="3806875"/>
            <a:ext cx="3463200" cy="1656000"/>
          </a:xfrm>
          <a:prstGeom prst="rect">
            <a:avLst/>
          </a:prstGeom>
          <a:solidFill>
            <a:schemeClr val="accent1"/>
          </a:solidFill>
          <a:ln>
            <a:noFill/>
          </a:ln>
        </p:spPr>
        <p:txBody>
          <a:bodyPr spcFirstLastPara="1" wrap="square" lIns="216000" tIns="216000" rIns="216000" bIns="216000" anchor="t" anchorCtr="0">
            <a:noAutofit/>
          </a:bodyPr>
          <a:lstStyle/>
          <a:p>
            <a:pPr marL="0" lvl="1" indent="0" algn="l" rtl="0">
              <a:lnSpc>
                <a:spcPct val="100000"/>
              </a:lnSpc>
              <a:spcBef>
                <a:spcPts val="1000"/>
              </a:spcBef>
              <a:spcAft>
                <a:spcPts val="1000"/>
              </a:spcAft>
              <a:buClr>
                <a:schemeClr val="lt1"/>
              </a:buClr>
              <a:buSzPts val="2000"/>
              <a:buFont typeface="Arial"/>
              <a:buNone/>
            </a:pPr>
            <a:r>
              <a:rPr lang="en-GB" sz="1700"/>
              <a:t>Ocean Observing Co-Design</a:t>
            </a:r>
            <a:br>
              <a:rPr lang="en-GB"/>
            </a:br>
            <a:br>
              <a:rPr lang="en-GB"/>
            </a:br>
            <a:r>
              <a:rPr lang="en-GB" sz="1400" b="0"/>
              <a:t>Transforming our ocean observing system assessment and design processes</a:t>
            </a:r>
            <a:endParaRPr/>
          </a:p>
        </p:txBody>
      </p:sp>
      <p:sp>
        <p:nvSpPr>
          <p:cNvPr id="171" name="Google Shape;171;p2"/>
          <p:cNvSpPr txBox="1">
            <a:spLocks noGrp="1"/>
          </p:cNvSpPr>
          <p:nvPr>
            <p:ph type="sldNum" idx="12"/>
          </p:nvPr>
        </p:nvSpPr>
        <p:spPr>
          <a:xfrm>
            <a:off x="11145220" y="632798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rgbClr val="000000"/>
              </a:buClr>
              <a:buSzPts val="1200"/>
              <a:buFont typeface="Arial"/>
              <a:buNone/>
            </a:pPr>
            <a:fld id="{00000000-1234-1234-1234-123412341234}" type="slidenum">
              <a:rPr lang="en-GB"/>
              <a:t>2</a:t>
            </a:fld>
            <a:endParaRPr/>
          </a:p>
        </p:txBody>
      </p:sp>
      <p:pic>
        <p:nvPicPr>
          <p:cNvPr id="172" name="Google Shape;172;p2"/>
          <p:cNvPicPr preferRelativeResize="0">
            <a:picLocks noGrp="1"/>
          </p:cNvPicPr>
          <p:nvPr>
            <p:ph type="pic" idx="2"/>
          </p:nvPr>
        </p:nvPicPr>
        <p:blipFill rotWithShape="1">
          <a:blip r:embed="rId3">
            <a:alphaModFix/>
          </a:blip>
          <a:srcRect t="10573" b="10580"/>
          <a:stretch/>
        </p:blipFill>
        <p:spPr>
          <a:xfrm>
            <a:off x="720700" y="2150875"/>
            <a:ext cx="3463199" cy="1655999"/>
          </a:xfrm>
          <a:prstGeom prst="rect">
            <a:avLst/>
          </a:prstGeom>
          <a:solidFill>
            <a:srgbClr val="D8D8D8"/>
          </a:solidFill>
          <a:ln>
            <a:noFill/>
          </a:ln>
        </p:spPr>
      </p:pic>
      <p:pic>
        <p:nvPicPr>
          <p:cNvPr id="173" name="Google Shape;173;p2"/>
          <p:cNvPicPr preferRelativeResize="0">
            <a:picLocks noGrp="1"/>
          </p:cNvPicPr>
          <p:nvPr>
            <p:ph type="pic" idx="3"/>
          </p:nvPr>
        </p:nvPicPr>
        <p:blipFill rotWithShape="1">
          <a:blip r:embed="rId4">
            <a:alphaModFix/>
          </a:blip>
          <a:srcRect t="15991" b="48168"/>
          <a:stretch/>
        </p:blipFill>
        <p:spPr>
          <a:xfrm>
            <a:off x="4364375" y="2150875"/>
            <a:ext cx="3463202" cy="1656003"/>
          </a:xfrm>
          <a:prstGeom prst="rect">
            <a:avLst/>
          </a:prstGeom>
          <a:solidFill>
            <a:srgbClr val="D8D8D8"/>
          </a:solidFill>
          <a:ln>
            <a:noFill/>
          </a:ln>
        </p:spPr>
      </p:pic>
      <p:sp>
        <p:nvSpPr>
          <p:cNvPr id="174" name="Google Shape;174;p2"/>
          <p:cNvSpPr txBox="1">
            <a:spLocks noGrp="1"/>
          </p:cNvSpPr>
          <p:nvPr>
            <p:ph type="body" idx="4"/>
          </p:nvPr>
        </p:nvSpPr>
        <p:spPr>
          <a:xfrm>
            <a:off x="4364375" y="3806875"/>
            <a:ext cx="3463200" cy="1656000"/>
          </a:xfrm>
          <a:prstGeom prst="rect">
            <a:avLst/>
          </a:prstGeom>
          <a:solidFill>
            <a:schemeClr val="accent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SzPts val="2000"/>
              <a:buNone/>
            </a:pPr>
            <a:r>
              <a:rPr lang="en-GB" sz="1700"/>
              <a:t>CoastPredict</a:t>
            </a:r>
            <a:endParaRPr sz="1700"/>
          </a:p>
          <a:p>
            <a:pPr marL="0" lvl="1"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Clr>
                <a:schemeClr val="lt1"/>
              </a:buClr>
              <a:buSzPts val="1400"/>
              <a:buFont typeface="Arial"/>
              <a:buNone/>
            </a:pPr>
            <a:r>
              <a:rPr lang="en-GB"/>
              <a:t>Revolutionising Global Coastal Ocean observing and forecasting</a:t>
            </a:r>
            <a:endParaRPr/>
          </a:p>
        </p:txBody>
      </p:sp>
      <p:pic>
        <p:nvPicPr>
          <p:cNvPr id="175" name="Google Shape;175;p2"/>
          <p:cNvPicPr preferRelativeResize="0">
            <a:picLocks noGrp="1"/>
          </p:cNvPicPr>
          <p:nvPr>
            <p:ph type="pic" idx="5"/>
          </p:nvPr>
        </p:nvPicPr>
        <p:blipFill rotWithShape="1">
          <a:blip r:embed="rId5">
            <a:alphaModFix/>
          </a:blip>
          <a:srcRect t="14125" b="14133"/>
          <a:stretch/>
        </p:blipFill>
        <p:spPr>
          <a:xfrm>
            <a:off x="8008050" y="2150875"/>
            <a:ext cx="3463199" cy="1656001"/>
          </a:xfrm>
          <a:prstGeom prst="rect">
            <a:avLst/>
          </a:prstGeom>
          <a:solidFill>
            <a:srgbClr val="D8D8D8"/>
          </a:solidFill>
          <a:ln>
            <a:noFill/>
          </a:ln>
        </p:spPr>
      </p:pic>
      <p:sp>
        <p:nvSpPr>
          <p:cNvPr id="176" name="Google Shape;176;p2"/>
          <p:cNvSpPr txBox="1">
            <a:spLocks noGrp="1"/>
          </p:cNvSpPr>
          <p:nvPr>
            <p:ph type="body" idx="6"/>
          </p:nvPr>
        </p:nvSpPr>
        <p:spPr>
          <a:xfrm>
            <a:off x="8008050" y="3806875"/>
            <a:ext cx="3463200" cy="1656000"/>
          </a:xfrm>
          <a:prstGeom prst="rect">
            <a:avLst/>
          </a:prstGeom>
          <a:solidFill>
            <a:schemeClr val="accent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SzPts val="2000"/>
              <a:buNone/>
            </a:pPr>
            <a:r>
              <a:rPr lang="en-GB" sz="1700"/>
              <a:t>Observing Together</a:t>
            </a:r>
            <a:endParaRPr sz="1700"/>
          </a:p>
          <a:p>
            <a:pPr marL="0" lvl="1"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Clr>
                <a:schemeClr val="lt1"/>
              </a:buClr>
              <a:buSzPts val="1400"/>
              <a:buFont typeface="Arial"/>
              <a:buNone/>
            </a:pPr>
            <a:r>
              <a:rPr lang="en-GB"/>
              <a:t>Connecting ocean observers and the communities they serve to transform ocean data access and availability</a:t>
            </a:r>
            <a:endParaRPr/>
          </a:p>
        </p:txBody>
      </p:sp>
      <p:pic>
        <p:nvPicPr>
          <p:cNvPr id="177" name="Google Shape;177;p2" descr="Chart, sunburst chart&#10;&#10;Description automatically generated"/>
          <p:cNvPicPr preferRelativeResize="0"/>
          <p:nvPr/>
        </p:nvPicPr>
        <p:blipFill rotWithShape="1">
          <a:blip r:embed="rId6">
            <a:alphaModFix/>
          </a:blip>
          <a:srcRect/>
          <a:stretch/>
        </p:blipFill>
        <p:spPr>
          <a:xfrm>
            <a:off x="10250900" y="643300"/>
            <a:ext cx="1649276" cy="989551"/>
          </a:xfrm>
          <a:prstGeom prst="rect">
            <a:avLst/>
          </a:prstGeom>
          <a:noFill/>
          <a:ln>
            <a:noFill/>
          </a:ln>
        </p:spPr>
      </p:pic>
      <p:sp>
        <p:nvSpPr>
          <p:cNvPr id="178" name="Google Shape;178;p2"/>
          <p:cNvSpPr txBox="1">
            <a:spLocks noGrp="1"/>
          </p:cNvSpPr>
          <p:nvPr>
            <p:ph type="body" idx="1"/>
          </p:nvPr>
        </p:nvSpPr>
        <p:spPr>
          <a:xfrm>
            <a:off x="4407519" y="5642147"/>
            <a:ext cx="3463174" cy="657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700"/>
              <a:buNone/>
            </a:pPr>
            <a:r>
              <a:rPr lang="en-GB" sz="1600">
                <a:solidFill>
                  <a:schemeClr val="accent1"/>
                </a:solidFill>
              </a:rPr>
              <a:t>6  Focus Areas. 5 endorsed projects, some ‘core’ projects, some funded, more planned. 64 partners in the SC.</a:t>
            </a:r>
            <a:endParaRPr/>
          </a:p>
          <a:p>
            <a:pPr marL="0" lvl="0" indent="0" algn="l" rtl="0">
              <a:lnSpc>
                <a:spcPct val="100000"/>
              </a:lnSpc>
              <a:spcBef>
                <a:spcPts val="0"/>
              </a:spcBef>
              <a:spcAft>
                <a:spcPts val="0"/>
              </a:spcAft>
              <a:buClr>
                <a:schemeClr val="dk2"/>
              </a:buClr>
              <a:buSzPts val="1700"/>
              <a:buNone/>
            </a:pPr>
            <a:endParaRPr sz="1600">
              <a:solidFill>
                <a:schemeClr val="accent1"/>
              </a:solidFill>
            </a:endParaRPr>
          </a:p>
        </p:txBody>
      </p:sp>
      <p:sp>
        <p:nvSpPr>
          <p:cNvPr id="179" name="Google Shape;179;p2"/>
          <p:cNvSpPr txBox="1"/>
          <p:nvPr/>
        </p:nvSpPr>
        <p:spPr>
          <a:xfrm>
            <a:off x="768195" y="5647085"/>
            <a:ext cx="3463174" cy="6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700"/>
              <a:buFont typeface="Arial"/>
              <a:buNone/>
            </a:pPr>
            <a:r>
              <a:rPr lang="en-GB" sz="1600" b="0" i="0" u="none" strike="noStrike" cap="none">
                <a:solidFill>
                  <a:schemeClr val="accent1"/>
                </a:solidFill>
                <a:latin typeface="Roboto Light"/>
                <a:ea typeface="Roboto Light"/>
                <a:cs typeface="Roboto Light"/>
                <a:sym typeface="Roboto Light"/>
              </a:rPr>
              <a:t>11 endorsed Ocean Decade projects</a:t>
            </a:r>
            <a:endParaRPr/>
          </a:p>
          <a:p>
            <a:pPr marL="0" marR="0" lvl="0" indent="0" algn="l" rtl="0">
              <a:lnSpc>
                <a:spcPct val="100000"/>
              </a:lnSpc>
              <a:spcBef>
                <a:spcPts val="0"/>
              </a:spcBef>
              <a:spcAft>
                <a:spcPts val="0"/>
              </a:spcAft>
              <a:buClr>
                <a:schemeClr val="dk2"/>
              </a:buClr>
              <a:buSzPts val="1700"/>
              <a:buFont typeface="Arial"/>
              <a:buNone/>
            </a:pPr>
            <a:r>
              <a:rPr lang="en-GB" sz="1600" b="0" i="0" u="none" strike="noStrike" cap="none">
                <a:solidFill>
                  <a:schemeClr val="accent1"/>
                </a:solidFill>
                <a:latin typeface="Roboto Light"/>
                <a:ea typeface="Roboto Light"/>
                <a:cs typeface="Roboto Light"/>
                <a:sym typeface="Roboto Light"/>
              </a:rPr>
              <a:t>First Workshop June to develop use area ‘exemplars’ projects </a:t>
            </a:r>
            <a:r>
              <a:rPr lang="en-GB" sz="1600" b="0" i="0" u="none" strike="noStrike" cap="none">
                <a:solidFill>
                  <a:schemeClr val="accent1"/>
                </a:solidFill>
                <a:latin typeface="Roboto Medium"/>
                <a:ea typeface="Roboto Medium"/>
                <a:cs typeface="Roboto Medium"/>
                <a:sym typeface="Roboto Medium"/>
              </a:rPr>
              <a:t>, </a:t>
            </a:r>
            <a:r>
              <a:rPr lang="en-GB" sz="1600" b="0" i="0" u="none" strike="noStrike" cap="none">
                <a:solidFill>
                  <a:schemeClr val="accent1"/>
                </a:solidFill>
                <a:latin typeface="Roboto Light"/>
                <a:ea typeface="Roboto Light"/>
                <a:cs typeface="Roboto Light"/>
                <a:sym typeface="Roboto Light"/>
              </a:rPr>
              <a:t>250+ </a:t>
            </a:r>
            <a:endParaRPr sz="1600" b="0" i="0" u="none" strike="noStrike" cap="none">
              <a:solidFill>
                <a:schemeClr val="accent1"/>
              </a:solidFill>
              <a:latin typeface="Roboto Light"/>
              <a:ea typeface="Roboto Light"/>
              <a:cs typeface="Roboto Light"/>
              <a:sym typeface="Roboto Light"/>
            </a:endParaRPr>
          </a:p>
        </p:txBody>
      </p:sp>
      <p:sp>
        <p:nvSpPr>
          <p:cNvPr id="180" name="Google Shape;180;p2"/>
          <p:cNvSpPr txBox="1"/>
          <p:nvPr/>
        </p:nvSpPr>
        <p:spPr>
          <a:xfrm>
            <a:off x="8082609" y="5642147"/>
            <a:ext cx="3463174" cy="6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700"/>
              <a:buFont typeface="Arial"/>
              <a:buNone/>
            </a:pPr>
            <a:r>
              <a:rPr lang="en-GB" sz="1600" b="0" i="0" u="none" strike="noStrike" cap="none">
                <a:solidFill>
                  <a:schemeClr val="accent1"/>
                </a:solidFill>
                <a:latin typeface="Roboto Light"/>
                <a:ea typeface="Roboto Light"/>
                <a:cs typeface="Roboto Light"/>
                <a:sym typeface="Roboto Light"/>
              </a:rPr>
              <a:t>5 endorsed projects </a:t>
            </a:r>
            <a:br>
              <a:rPr lang="en-GB" sz="1600" b="0" i="0" u="none" strike="noStrike" cap="none">
                <a:solidFill>
                  <a:schemeClr val="accent1"/>
                </a:solidFill>
                <a:latin typeface="Roboto Light"/>
                <a:ea typeface="Roboto Light"/>
                <a:cs typeface="Roboto Light"/>
                <a:sym typeface="Roboto Light"/>
              </a:rPr>
            </a:br>
            <a:r>
              <a:rPr lang="en-GB" sz="1600" b="0" i="0" u="none" strike="noStrike" cap="none">
                <a:solidFill>
                  <a:schemeClr val="accent1"/>
                </a:solidFill>
                <a:latin typeface="Roboto Light"/>
                <a:ea typeface="Roboto Light"/>
                <a:cs typeface="Roboto Light"/>
                <a:sym typeface="Roboto Light"/>
              </a:rPr>
              <a:t>Ocean Observing Report Card</a:t>
            </a:r>
            <a:endParaRPr/>
          </a:p>
          <a:p>
            <a:pPr marL="0" marR="0" lvl="0" indent="0" algn="l" rtl="0">
              <a:lnSpc>
                <a:spcPct val="100000"/>
              </a:lnSpc>
              <a:spcBef>
                <a:spcPts val="0"/>
              </a:spcBef>
              <a:spcAft>
                <a:spcPts val="0"/>
              </a:spcAft>
              <a:buClr>
                <a:schemeClr val="dk2"/>
              </a:buClr>
              <a:buSzPts val="1700"/>
              <a:buFont typeface="Arial"/>
              <a:buNone/>
            </a:pPr>
            <a:endParaRPr sz="1600" b="0" i="0" u="none" strike="noStrike" cap="none">
              <a:solidFill>
                <a:schemeClr val="accent1"/>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119838d3e92_0_105"/>
          <p:cNvPicPr preferRelativeResize="0"/>
          <p:nvPr/>
        </p:nvPicPr>
        <p:blipFill rotWithShape="1">
          <a:blip r:embed="rId3">
            <a:alphaModFix/>
          </a:blip>
          <a:srcRect/>
          <a:stretch/>
        </p:blipFill>
        <p:spPr>
          <a:xfrm>
            <a:off x="1386000" y="1832497"/>
            <a:ext cx="926594" cy="862586"/>
          </a:xfrm>
          <a:prstGeom prst="rect">
            <a:avLst/>
          </a:prstGeom>
          <a:noFill/>
          <a:ln>
            <a:noFill/>
          </a:ln>
        </p:spPr>
      </p:pic>
      <p:sp>
        <p:nvSpPr>
          <p:cNvPr id="186" name="Google Shape;186;g119838d3e92_0_105"/>
          <p:cNvSpPr txBox="1">
            <a:spLocks noGrp="1"/>
          </p:cNvSpPr>
          <p:nvPr>
            <p:ph type="body" idx="1"/>
          </p:nvPr>
        </p:nvSpPr>
        <p:spPr>
          <a:xfrm>
            <a:off x="1944000" y="1916113"/>
            <a:ext cx="8967900" cy="3025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400"/>
              <a:buNone/>
            </a:pPr>
            <a:r>
              <a:rPr lang="en-GB"/>
              <a:t>Ocean Observing Co-Design will develop a more </a:t>
            </a:r>
            <a:r>
              <a:rPr lang="en-GB">
                <a:solidFill>
                  <a:schemeClr val="accent2"/>
                </a:solidFill>
              </a:rPr>
              <a:t>user-focused co-design process </a:t>
            </a:r>
            <a:r>
              <a:rPr lang="en-GB"/>
              <a:t>to evolve a truly </a:t>
            </a:r>
            <a:r>
              <a:rPr lang="en-GB">
                <a:solidFill>
                  <a:schemeClr val="accent2"/>
                </a:solidFill>
              </a:rPr>
              <a:t>integrated, responsive ocean observing system</a:t>
            </a:r>
            <a:r>
              <a:rPr lang="en-GB"/>
              <a:t>.</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4"/>
          <p:cNvPicPr preferRelativeResize="0"/>
          <p:nvPr/>
        </p:nvPicPr>
        <p:blipFill rotWithShape="1">
          <a:blip r:embed="rId3">
            <a:alphaModFix/>
          </a:blip>
          <a:srcRect/>
          <a:stretch/>
        </p:blipFill>
        <p:spPr>
          <a:xfrm>
            <a:off x="5052600" y="23800"/>
            <a:ext cx="7139399" cy="6858000"/>
          </a:xfrm>
          <a:prstGeom prst="rect">
            <a:avLst/>
          </a:prstGeom>
          <a:noFill/>
          <a:ln>
            <a:noFill/>
          </a:ln>
        </p:spPr>
      </p:pic>
      <p:sp>
        <p:nvSpPr>
          <p:cNvPr id="192" name="Google Shape;192;p4"/>
          <p:cNvSpPr/>
          <p:nvPr/>
        </p:nvSpPr>
        <p:spPr>
          <a:xfrm flipH="1">
            <a:off x="3833000" y="0"/>
            <a:ext cx="8445300" cy="6858000"/>
          </a:xfrm>
          <a:prstGeom prst="rect">
            <a:avLst/>
          </a:prstGeom>
          <a:gradFill>
            <a:gsLst>
              <a:gs pos="0">
                <a:srgbClr val="FFFFFF"/>
              </a:gs>
              <a:gs pos="43000">
                <a:srgbClr val="FFFFFF"/>
              </a:gs>
              <a:gs pos="98000">
                <a:srgbClr val="EDEDED">
                  <a:alpha val="0"/>
                </a:srgbClr>
              </a:gs>
              <a:gs pos="100000">
                <a:srgbClr val="EDEDED">
                  <a:alpha val="0"/>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200"/>
              <a:buFont typeface="Arial"/>
              <a:buNone/>
            </a:pPr>
            <a:r>
              <a:rPr lang="en-GB"/>
              <a:t>Ocean Observing Co-Design Programme objectives</a:t>
            </a:r>
            <a:endParaRPr/>
          </a:p>
        </p:txBody>
      </p:sp>
      <p:sp>
        <p:nvSpPr>
          <p:cNvPr id="194" name="Google Shape;194;p4"/>
          <p:cNvSpPr txBox="1"/>
          <p:nvPr/>
        </p:nvSpPr>
        <p:spPr>
          <a:xfrm>
            <a:off x="684212"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1.</a:t>
            </a:r>
            <a:endParaRPr sz="1400" b="0" i="0" u="none" strike="noStrike" cap="none">
              <a:solidFill>
                <a:srgbClr val="000000"/>
              </a:solidFill>
              <a:latin typeface="Arial"/>
              <a:ea typeface="Arial"/>
              <a:cs typeface="Arial"/>
              <a:sym typeface="Arial"/>
            </a:endParaRPr>
          </a:p>
        </p:txBody>
      </p:sp>
      <p:cxnSp>
        <p:nvCxnSpPr>
          <p:cNvPr id="195" name="Google Shape;195;p4"/>
          <p:cNvCxnSpPr/>
          <p:nvPr/>
        </p:nvCxnSpPr>
        <p:spPr>
          <a:xfrm>
            <a:off x="936000"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196" name="Google Shape;196;p4"/>
          <p:cNvSpPr txBox="1"/>
          <p:nvPr/>
        </p:nvSpPr>
        <p:spPr>
          <a:xfrm>
            <a:off x="5581233"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2.</a:t>
            </a:r>
            <a:endParaRPr sz="1400" b="0" i="0" u="none" strike="noStrike" cap="none">
              <a:solidFill>
                <a:srgbClr val="000000"/>
              </a:solidFill>
              <a:latin typeface="Arial"/>
              <a:ea typeface="Arial"/>
              <a:cs typeface="Arial"/>
              <a:sym typeface="Arial"/>
            </a:endParaRPr>
          </a:p>
        </p:txBody>
      </p:sp>
      <p:cxnSp>
        <p:nvCxnSpPr>
          <p:cNvPr id="197" name="Google Shape;197;p4"/>
          <p:cNvCxnSpPr/>
          <p:nvPr/>
        </p:nvCxnSpPr>
        <p:spPr>
          <a:xfrm>
            <a:off x="5833021"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198" name="Google Shape;198;p4"/>
          <p:cNvSpPr txBox="1"/>
          <p:nvPr/>
        </p:nvSpPr>
        <p:spPr>
          <a:xfrm>
            <a:off x="5637212" y="4014000"/>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4.</a:t>
            </a:r>
            <a:endParaRPr sz="1400" b="0" i="0" u="none" strike="noStrike" cap="none">
              <a:solidFill>
                <a:srgbClr val="000000"/>
              </a:solidFill>
              <a:latin typeface="Arial"/>
              <a:ea typeface="Arial"/>
              <a:cs typeface="Arial"/>
              <a:sym typeface="Arial"/>
            </a:endParaRPr>
          </a:p>
        </p:txBody>
      </p:sp>
      <p:cxnSp>
        <p:nvCxnSpPr>
          <p:cNvPr id="199" name="Google Shape;199;p4"/>
          <p:cNvCxnSpPr/>
          <p:nvPr/>
        </p:nvCxnSpPr>
        <p:spPr>
          <a:xfrm>
            <a:off x="5889000" y="4151392"/>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200" name="Google Shape;200;p4"/>
          <p:cNvSpPr txBox="1"/>
          <p:nvPr/>
        </p:nvSpPr>
        <p:spPr>
          <a:xfrm>
            <a:off x="760400" y="1999950"/>
            <a:ext cx="3585900" cy="1338300"/>
          </a:xfrm>
          <a:prstGeom prst="rect">
            <a:avLst/>
          </a:prstGeom>
          <a:noFill/>
          <a:ln>
            <a:noFill/>
          </a:ln>
        </p:spPr>
        <p:txBody>
          <a:bodyPr spcFirstLastPara="1" wrap="square" lIns="0" tIns="0" rIns="0" bIns="0" anchor="t" anchorCtr="0">
            <a:noAutofit/>
          </a:bodyPr>
          <a:lstStyle/>
          <a:p>
            <a:pPr marL="360000" marR="0" lvl="3" indent="-347300" algn="l" rtl="0">
              <a:lnSpc>
                <a:spcPct val="120000"/>
              </a:lnSpc>
              <a:spcBef>
                <a:spcPts val="1417"/>
              </a:spcBef>
              <a:spcAft>
                <a:spcPts val="0"/>
              </a:spcAft>
              <a:buClr>
                <a:schemeClr val="accent2"/>
              </a:buClr>
              <a:buSzPts val="1800"/>
              <a:buFont typeface="Roboto Light"/>
              <a:buChar char="―"/>
            </a:pPr>
            <a:r>
              <a:rPr lang="en-GB" sz="1800" b="0" i="0" u="none" strike="noStrike" cap="none">
                <a:solidFill>
                  <a:schemeClr val="dk1"/>
                </a:solidFill>
                <a:latin typeface="Roboto Light"/>
                <a:ea typeface="Roboto Light"/>
                <a:cs typeface="Roboto Light"/>
                <a:sym typeface="Roboto Light"/>
              </a:rPr>
              <a:t>Provide national government funders the</a:t>
            </a:r>
            <a:r>
              <a:rPr lang="en-GB" sz="1800" b="1" i="0" u="none" strike="noStrike" cap="none">
                <a:solidFill>
                  <a:schemeClr val="dk1"/>
                </a:solidFill>
                <a:latin typeface="Roboto"/>
                <a:ea typeface="Roboto"/>
                <a:cs typeface="Roboto"/>
                <a:sym typeface="Roboto"/>
              </a:rPr>
              <a:t> information needed to target investment</a:t>
            </a:r>
            <a:r>
              <a:rPr lang="en-GB" sz="1800" b="0" i="0" u="none" strike="noStrike" cap="none">
                <a:solidFill>
                  <a:schemeClr val="dk1"/>
                </a:solidFill>
                <a:latin typeface="Roboto Light"/>
                <a:ea typeface="Roboto Light"/>
                <a:cs typeface="Roboto Light"/>
                <a:sym typeface="Roboto Light"/>
              </a:rPr>
              <a:t> </a:t>
            </a:r>
            <a:r>
              <a:rPr lang="en-GB" sz="1800" b="1" i="0" u="none" strike="noStrike" cap="none">
                <a:solidFill>
                  <a:schemeClr val="dk1"/>
                </a:solidFill>
                <a:latin typeface="Roboto"/>
                <a:ea typeface="Roboto"/>
                <a:cs typeface="Roboto"/>
                <a:sym typeface="Roboto"/>
              </a:rPr>
              <a:t>globally, regionally and locally</a:t>
            </a:r>
            <a:r>
              <a:rPr lang="en-GB" sz="1800" b="0" i="0" u="none" strike="noStrike" cap="none">
                <a:solidFill>
                  <a:schemeClr val="dk1"/>
                </a:solidFill>
                <a:latin typeface="Roboto Light"/>
                <a:ea typeface="Roboto Light"/>
                <a:cs typeface="Roboto Light"/>
                <a:sym typeface="Roboto Light"/>
              </a:rPr>
              <a:t>.</a:t>
            </a:r>
            <a:endParaRPr sz="1800" b="0" i="0" u="none" strike="noStrike" cap="none">
              <a:solidFill>
                <a:schemeClr val="dk1"/>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00000"/>
              </a:buClr>
              <a:buSzPts val="1600"/>
              <a:buFont typeface="Arial"/>
              <a:buNone/>
            </a:pPr>
            <a:endParaRPr sz="1800" b="0" i="0" u="none" strike="noStrike" cap="none">
              <a:solidFill>
                <a:schemeClr val="dk2"/>
              </a:solidFill>
              <a:latin typeface="Roboto Light"/>
              <a:ea typeface="Roboto Light"/>
              <a:cs typeface="Roboto Light"/>
              <a:sym typeface="Roboto Light"/>
            </a:endParaRPr>
          </a:p>
        </p:txBody>
      </p:sp>
      <p:sp>
        <p:nvSpPr>
          <p:cNvPr id="201" name="Google Shape;201;p4"/>
          <p:cNvSpPr txBox="1"/>
          <p:nvPr/>
        </p:nvSpPr>
        <p:spPr>
          <a:xfrm>
            <a:off x="5639325" y="1977424"/>
            <a:ext cx="3468000" cy="1228500"/>
          </a:xfrm>
          <a:prstGeom prst="rect">
            <a:avLst/>
          </a:prstGeom>
          <a:noFill/>
          <a:ln>
            <a:noFill/>
          </a:ln>
        </p:spPr>
        <p:txBody>
          <a:bodyPr spcFirstLastPara="1" wrap="square" lIns="0" tIns="0" rIns="0" bIns="0" anchor="t" anchorCtr="0">
            <a:noAutofit/>
          </a:bodyPr>
          <a:lstStyle/>
          <a:p>
            <a:pPr marL="360000" marR="0" lvl="3" indent="-347300" algn="l" rtl="0">
              <a:lnSpc>
                <a:spcPct val="120000"/>
              </a:lnSpc>
              <a:spcBef>
                <a:spcPts val="1417"/>
              </a:spcBef>
              <a:spcAft>
                <a:spcPts val="0"/>
              </a:spcAft>
              <a:buClr>
                <a:schemeClr val="accent2"/>
              </a:buClr>
              <a:buSzPts val="1800"/>
              <a:buFont typeface="Roboto"/>
              <a:buChar char="―"/>
            </a:pPr>
            <a:r>
              <a:rPr lang="en-GB" sz="1800" b="0" i="0" u="none" strike="noStrike" cap="none">
                <a:solidFill>
                  <a:schemeClr val="dk1"/>
                </a:solidFill>
                <a:latin typeface="Roboto"/>
                <a:ea typeface="Roboto"/>
                <a:cs typeface="Roboto"/>
                <a:sym typeface="Roboto"/>
              </a:rPr>
              <a:t>Make ocean observing and information more </a:t>
            </a:r>
            <a:r>
              <a:rPr lang="en-GB" sz="1800" b="1" i="0" u="none" strike="noStrike" cap="none">
                <a:solidFill>
                  <a:schemeClr val="dk1"/>
                </a:solidFill>
                <a:latin typeface="Roboto"/>
                <a:ea typeface="Roboto"/>
                <a:cs typeface="Roboto"/>
                <a:sym typeface="Roboto"/>
              </a:rPr>
              <a:t>accessible and impactful</a:t>
            </a:r>
            <a:r>
              <a:rPr lang="en-GB" sz="1800" b="0" i="0" u="none" strike="noStrike" cap="none">
                <a:solidFill>
                  <a:schemeClr val="dk1"/>
                </a:solidFill>
                <a:latin typeface="Roboto"/>
                <a:ea typeface="Roboto"/>
                <a:cs typeface="Roboto"/>
                <a:sym typeface="Roboto"/>
              </a:rPr>
              <a:t>.</a:t>
            </a:r>
            <a:endParaRPr sz="1800" b="0" i="0" u="none" strike="noStrike" cap="none">
              <a:solidFill>
                <a:schemeClr val="dk2"/>
              </a:solidFill>
              <a:latin typeface="Roboto"/>
              <a:ea typeface="Roboto"/>
              <a:cs typeface="Roboto"/>
              <a:sym typeface="Roboto"/>
            </a:endParaRPr>
          </a:p>
        </p:txBody>
      </p:sp>
      <p:sp>
        <p:nvSpPr>
          <p:cNvPr id="202" name="Google Shape;202;p4"/>
          <p:cNvSpPr txBox="1"/>
          <p:nvPr/>
        </p:nvSpPr>
        <p:spPr>
          <a:xfrm>
            <a:off x="648454" y="4007788"/>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GB" sz="2200" b="0" i="0" u="none" strike="noStrike" cap="none">
                <a:solidFill>
                  <a:schemeClr val="accent2"/>
                </a:solidFill>
                <a:latin typeface="Barlow Semi Condensed SemiBold"/>
                <a:ea typeface="Barlow Semi Condensed SemiBold"/>
                <a:cs typeface="Barlow Semi Condensed SemiBold"/>
                <a:sym typeface="Barlow Semi Condensed SemiBold"/>
              </a:rPr>
              <a:t>3.</a:t>
            </a:r>
            <a:endParaRPr sz="1400" b="0" i="0" u="none" strike="noStrike" cap="none">
              <a:solidFill>
                <a:srgbClr val="000000"/>
              </a:solidFill>
              <a:latin typeface="Arial"/>
              <a:ea typeface="Arial"/>
              <a:cs typeface="Arial"/>
              <a:sym typeface="Arial"/>
            </a:endParaRPr>
          </a:p>
        </p:txBody>
      </p:sp>
      <p:cxnSp>
        <p:nvCxnSpPr>
          <p:cNvPr id="203" name="Google Shape;203;p4"/>
          <p:cNvCxnSpPr/>
          <p:nvPr/>
        </p:nvCxnSpPr>
        <p:spPr>
          <a:xfrm>
            <a:off x="900242" y="4145180"/>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204" name="Google Shape;204;p4"/>
          <p:cNvSpPr txBox="1"/>
          <p:nvPr/>
        </p:nvSpPr>
        <p:spPr>
          <a:xfrm>
            <a:off x="5729925" y="4460800"/>
            <a:ext cx="3585900" cy="1626900"/>
          </a:xfrm>
          <a:prstGeom prst="rect">
            <a:avLst/>
          </a:prstGeom>
          <a:noFill/>
          <a:ln>
            <a:noFill/>
          </a:ln>
        </p:spPr>
        <p:txBody>
          <a:bodyPr spcFirstLastPara="1" wrap="square" lIns="0" tIns="0" rIns="0" bIns="0" anchor="t" anchorCtr="0">
            <a:noAutofit/>
          </a:bodyPr>
          <a:lstStyle/>
          <a:p>
            <a:pPr marL="360000" marR="0" lvl="3" indent="-347300" algn="l" rtl="0">
              <a:lnSpc>
                <a:spcPct val="120000"/>
              </a:lnSpc>
              <a:spcBef>
                <a:spcPts val="1417"/>
              </a:spcBef>
              <a:spcAft>
                <a:spcPts val="0"/>
              </a:spcAft>
              <a:buClr>
                <a:schemeClr val="accent2"/>
              </a:buClr>
              <a:buSzPts val="1800"/>
              <a:buFont typeface="Roboto"/>
              <a:buChar char="―"/>
            </a:pPr>
            <a:r>
              <a:rPr lang="en-GB" sz="1800" b="0" i="0" u="none" strike="noStrike" cap="none">
                <a:solidFill>
                  <a:schemeClr val="dk1"/>
                </a:solidFill>
                <a:latin typeface="Roboto"/>
                <a:ea typeface="Roboto"/>
                <a:cs typeface="Roboto"/>
                <a:sym typeface="Roboto"/>
              </a:rPr>
              <a:t>Establish international</a:t>
            </a:r>
            <a:r>
              <a:rPr lang="en-GB" sz="1800" b="1" i="0" u="none" strike="noStrike" cap="none">
                <a:solidFill>
                  <a:schemeClr val="dk1"/>
                </a:solidFill>
                <a:latin typeface="Roboto"/>
                <a:ea typeface="Roboto"/>
                <a:cs typeface="Roboto"/>
                <a:sym typeface="Roboto"/>
              </a:rPr>
              <a:t> capacity and infrastructure to co-design and regularly evaluate the observing system </a:t>
            </a:r>
            <a:r>
              <a:rPr lang="en-GB" sz="1800" b="0" i="0" u="none" strike="noStrike" cap="none">
                <a:solidFill>
                  <a:schemeClr val="dk1"/>
                </a:solidFill>
                <a:latin typeface="Roboto Light"/>
                <a:ea typeface="Roboto Light"/>
                <a:cs typeface="Roboto Light"/>
                <a:sym typeface="Roboto Light"/>
              </a:rPr>
              <a:t>at different scales by a centre of excellence.</a:t>
            </a:r>
            <a:endParaRPr sz="1800" b="0" i="0" u="none" strike="noStrike" cap="none">
              <a:solidFill>
                <a:schemeClr val="dk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endParaRPr sz="1800" b="0" i="0" u="none" strike="noStrike" cap="none">
              <a:solidFill>
                <a:schemeClr val="dk2"/>
              </a:solidFill>
              <a:latin typeface="Roboto Light"/>
              <a:ea typeface="Roboto Light"/>
              <a:cs typeface="Roboto Light"/>
              <a:sym typeface="Roboto Light"/>
            </a:endParaRPr>
          </a:p>
        </p:txBody>
      </p:sp>
      <p:sp>
        <p:nvSpPr>
          <p:cNvPr id="205" name="Google Shape;205;p4"/>
          <p:cNvSpPr txBox="1"/>
          <p:nvPr/>
        </p:nvSpPr>
        <p:spPr>
          <a:xfrm>
            <a:off x="724650" y="4362575"/>
            <a:ext cx="3585900" cy="1966500"/>
          </a:xfrm>
          <a:prstGeom prst="rect">
            <a:avLst/>
          </a:prstGeom>
          <a:noFill/>
          <a:ln>
            <a:noFill/>
          </a:ln>
        </p:spPr>
        <p:txBody>
          <a:bodyPr spcFirstLastPara="1" wrap="square" lIns="0" tIns="0" rIns="0" bIns="0" anchor="t" anchorCtr="0">
            <a:noAutofit/>
          </a:bodyPr>
          <a:lstStyle/>
          <a:p>
            <a:pPr marL="360000" marR="0" lvl="3" indent="-347300" algn="l" rtl="0">
              <a:lnSpc>
                <a:spcPct val="100000"/>
              </a:lnSpc>
              <a:spcBef>
                <a:spcPts val="1520"/>
              </a:spcBef>
              <a:spcAft>
                <a:spcPts val="0"/>
              </a:spcAft>
              <a:buClr>
                <a:schemeClr val="accent2"/>
              </a:buClr>
              <a:buSzPts val="1800"/>
              <a:buFont typeface="Roboto"/>
              <a:buChar char="―"/>
            </a:pPr>
            <a:r>
              <a:rPr lang="en-GB" sz="1800" b="1" i="0" u="none" strike="noStrike" cap="none">
                <a:solidFill>
                  <a:schemeClr val="dk1"/>
                </a:solidFill>
                <a:latin typeface="Roboto"/>
                <a:ea typeface="Roboto"/>
                <a:cs typeface="Roboto"/>
                <a:sym typeface="Roboto"/>
              </a:rPr>
              <a:t>Develop system diagnostics, tools and reporting capability </a:t>
            </a:r>
            <a:r>
              <a:rPr lang="en-GB" sz="1800" b="0" i="0" u="none" strike="noStrike" cap="none">
                <a:solidFill>
                  <a:schemeClr val="dk1"/>
                </a:solidFill>
                <a:latin typeface="Roboto Light"/>
                <a:ea typeface="Roboto Light"/>
                <a:cs typeface="Roboto Light"/>
                <a:sym typeface="Roboto Light"/>
              </a:rPr>
              <a:t>to better assess fitness-for-purpose across evolving requirements and use-inspired needs.</a:t>
            </a:r>
            <a:endParaRPr sz="1800" b="0" i="0" u="none" strike="noStrike" cap="none">
              <a:solidFill>
                <a:schemeClr val="dk2"/>
              </a:solidFill>
              <a:latin typeface="Roboto Light"/>
              <a:ea typeface="Roboto Light"/>
              <a:cs typeface="Roboto Light"/>
              <a:sym typeface="Roboto 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rgbClr val="000000"/>
              </a:buClr>
              <a:buSzPts val="1200"/>
              <a:buFont typeface="Arial"/>
              <a:buNone/>
            </a:pPr>
            <a:fld id="{00000000-1234-1234-1234-123412341234}" type="slidenum">
              <a:rPr lang="en-GB"/>
              <a:t>5</a:t>
            </a:fld>
            <a:endParaRPr/>
          </a:p>
        </p:txBody>
      </p:sp>
      <p:sp>
        <p:nvSpPr>
          <p:cNvPr id="212" name="Google Shape;212;p5"/>
          <p:cNvSpPr txBox="1">
            <a:spLocks noGrp="1"/>
          </p:cNvSpPr>
          <p:nvPr>
            <p:ph type="title"/>
          </p:nvPr>
        </p:nvSpPr>
        <p:spPr>
          <a:xfrm>
            <a:off x="720725" y="722325"/>
            <a:ext cx="105294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Ocean Observing Co-Design </a:t>
            </a:r>
            <a:endParaRPr/>
          </a:p>
        </p:txBody>
      </p:sp>
      <p:sp>
        <p:nvSpPr>
          <p:cNvPr id="213" name="Google Shape;213;p5"/>
          <p:cNvSpPr txBox="1"/>
          <p:nvPr/>
        </p:nvSpPr>
        <p:spPr>
          <a:xfrm>
            <a:off x="793365" y="5763284"/>
            <a:ext cx="10104669" cy="708000"/>
          </a:xfrm>
          <a:prstGeom prst="rect">
            <a:avLst/>
          </a:prstGeom>
          <a:noFill/>
          <a:ln>
            <a:noFill/>
          </a:ln>
        </p:spPr>
        <p:txBody>
          <a:bodyPr spcFirstLastPara="1" wrap="square" lIns="91425" tIns="45700" rIns="91425" bIns="45700" anchor="t" anchorCtr="0">
            <a:spAutoFit/>
          </a:bodyPr>
          <a:lstStyle/>
          <a:p>
            <a:pPr marL="0" marR="0" lvl="3" indent="0" algn="r" rtl="0">
              <a:lnSpc>
                <a:spcPct val="100000"/>
              </a:lnSpc>
              <a:spcBef>
                <a:spcPts val="0"/>
              </a:spcBef>
              <a:spcAft>
                <a:spcPts val="0"/>
              </a:spcAft>
              <a:buClr>
                <a:schemeClr val="accent1"/>
              </a:buClr>
              <a:buSzPts val="2000"/>
              <a:buFont typeface="Arial"/>
              <a:buNone/>
            </a:pPr>
            <a:r>
              <a:rPr lang="en-GB" sz="2000" b="1" i="0" u="none" strike="noStrike" cap="none">
                <a:solidFill>
                  <a:schemeClr val="accent1"/>
                </a:solidFill>
                <a:latin typeface="Arial"/>
                <a:ea typeface="Arial"/>
                <a:cs typeface="Arial"/>
                <a:sym typeface="Arial"/>
              </a:rPr>
              <a:t>Commit leadership, financial and technical resources to </a:t>
            </a:r>
            <a:endParaRPr/>
          </a:p>
          <a:p>
            <a:pPr marL="0" marR="0" lvl="3" indent="0" algn="r" rtl="0">
              <a:lnSpc>
                <a:spcPct val="100000"/>
              </a:lnSpc>
              <a:spcBef>
                <a:spcPts val="0"/>
              </a:spcBef>
              <a:spcAft>
                <a:spcPts val="0"/>
              </a:spcAft>
              <a:buClr>
                <a:schemeClr val="accent1"/>
              </a:buClr>
              <a:buSzPts val="2000"/>
              <a:buFont typeface="Arial"/>
              <a:buNone/>
            </a:pPr>
            <a:r>
              <a:rPr lang="en-GB" sz="2000" b="1" i="0" u="none" strike="noStrike" cap="none">
                <a:solidFill>
                  <a:schemeClr val="accent2"/>
                </a:solidFill>
                <a:latin typeface="Arial"/>
                <a:ea typeface="Arial"/>
                <a:cs typeface="Arial"/>
                <a:sym typeface="Arial"/>
              </a:rPr>
              <a:t>lift the observing system in key areas</a:t>
            </a:r>
            <a:endParaRPr sz="2000" b="1" i="0" u="none" strike="noStrike" cap="none">
              <a:solidFill>
                <a:schemeClr val="accent2"/>
              </a:solidFill>
              <a:latin typeface="Arial"/>
              <a:ea typeface="Arial"/>
              <a:cs typeface="Arial"/>
              <a:sym typeface="Arial"/>
            </a:endParaRPr>
          </a:p>
        </p:txBody>
      </p:sp>
      <p:pic>
        <p:nvPicPr>
          <p:cNvPr id="214" name="Google Shape;214;p5"/>
          <p:cNvPicPr preferRelativeResize="0"/>
          <p:nvPr/>
        </p:nvPicPr>
        <p:blipFill rotWithShape="1">
          <a:blip r:embed="rId3">
            <a:alphaModFix/>
          </a:blip>
          <a:srcRect/>
          <a:stretch/>
        </p:blipFill>
        <p:spPr>
          <a:xfrm>
            <a:off x="1060036" y="1320975"/>
            <a:ext cx="1600875" cy="1600875"/>
          </a:xfrm>
          <a:prstGeom prst="rect">
            <a:avLst/>
          </a:prstGeom>
          <a:noFill/>
          <a:ln>
            <a:noFill/>
          </a:ln>
        </p:spPr>
      </p:pic>
      <p:pic>
        <p:nvPicPr>
          <p:cNvPr id="215" name="Google Shape;215;p5"/>
          <p:cNvPicPr preferRelativeResize="0"/>
          <p:nvPr/>
        </p:nvPicPr>
        <p:blipFill rotWithShape="1">
          <a:blip r:embed="rId4">
            <a:alphaModFix/>
          </a:blip>
          <a:srcRect/>
          <a:stretch/>
        </p:blipFill>
        <p:spPr>
          <a:xfrm>
            <a:off x="5185550" y="1446500"/>
            <a:ext cx="1246925" cy="1246925"/>
          </a:xfrm>
          <a:prstGeom prst="rect">
            <a:avLst/>
          </a:prstGeom>
          <a:noFill/>
          <a:ln>
            <a:noFill/>
          </a:ln>
        </p:spPr>
      </p:pic>
      <p:pic>
        <p:nvPicPr>
          <p:cNvPr id="216" name="Google Shape;216;p5"/>
          <p:cNvPicPr preferRelativeResize="0"/>
          <p:nvPr/>
        </p:nvPicPr>
        <p:blipFill rotWithShape="1">
          <a:blip r:embed="rId5">
            <a:alphaModFix/>
          </a:blip>
          <a:srcRect/>
          <a:stretch/>
        </p:blipFill>
        <p:spPr>
          <a:xfrm>
            <a:off x="9108688" y="1320988"/>
            <a:ext cx="1497950" cy="1497950"/>
          </a:xfrm>
          <a:prstGeom prst="rect">
            <a:avLst/>
          </a:prstGeom>
          <a:noFill/>
          <a:ln>
            <a:noFill/>
          </a:ln>
        </p:spPr>
      </p:pic>
      <p:pic>
        <p:nvPicPr>
          <p:cNvPr id="217" name="Google Shape;217;p5"/>
          <p:cNvPicPr preferRelativeResize="0"/>
          <p:nvPr/>
        </p:nvPicPr>
        <p:blipFill rotWithShape="1">
          <a:blip r:embed="rId6">
            <a:alphaModFix/>
          </a:blip>
          <a:srcRect/>
          <a:stretch/>
        </p:blipFill>
        <p:spPr>
          <a:xfrm>
            <a:off x="986700" y="3044850"/>
            <a:ext cx="1747525" cy="1747525"/>
          </a:xfrm>
          <a:prstGeom prst="rect">
            <a:avLst/>
          </a:prstGeom>
          <a:noFill/>
          <a:ln>
            <a:noFill/>
          </a:ln>
        </p:spPr>
      </p:pic>
      <p:pic>
        <p:nvPicPr>
          <p:cNvPr id="218" name="Google Shape;218;p5"/>
          <p:cNvPicPr preferRelativeResize="0"/>
          <p:nvPr/>
        </p:nvPicPr>
        <p:blipFill rotWithShape="1">
          <a:blip r:embed="rId7">
            <a:alphaModFix/>
          </a:blip>
          <a:srcRect/>
          <a:stretch/>
        </p:blipFill>
        <p:spPr>
          <a:xfrm>
            <a:off x="5201587" y="3202575"/>
            <a:ext cx="1432075" cy="1432075"/>
          </a:xfrm>
          <a:prstGeom prst="rect">
            <a:avLst/>
          </a:prstGeom>
          <a:noFill/>
          <a:ln>
            <a:noFill/>
          </a:ln>
        </p:spPr>
      </p:pic>
      <p:pic>
        <p:nvPicPr>
          <p:cNvPr id="219" name="Google Shape;219;p5"/>
          <p:cNvPicPr preferRelativeResize="0"/>
          <p:nvPr/>
        </p:nvPicPr>
        <p:blipFill rotWithShape="1">
          <a:blip r:embed="rId8">
            <a:alphaModFix/>
          </a:blip>
          <a:srcRect/>
          <a:stretch/>
        </p:blipFill>
        <p:spPr>
          <a:xfrm>
            <a:off x="9101000" y="3360288"/>
            <a:ext cx="1432075" cy="1432075"/>
          </a:xfrm>
          <a:prstGeom prst="rect">
            <a:avLst/>
          </a:prstGeom>
          <a:noFill/>
          <a:ln>
            <a:noFill/>
          </a:ln>
        </p:spPr>
      </p:pic>
      <p:sp>
        <p:nvSpPr>
          <p:cNvPr id="220" name="Google Shape;220;p5"/>
          <p:cNvSpPr txBox="1"/>
          <p:nvPr/>
        </p:nvSpPr>
        <p:spPr>
          <a:xfrm>
            <a:off x="913375" y="2693413"/>
            <a:ext cx="1894200" cy="523180"/>
          </a:xfrm>
          <a:prstGeom prst="rect">
            <a:avLst/>
          </a:prstGeom>
          <a:noFill/>
          <a:ln>
            <a:noFill/>
          </a:ln>
        </p:spPr>
        <p:txBody>
          <a:bodyPr spcFirstLastPara="1" wrap="square" lIns="91425" tIns="45700" rIns="91425" bIns="45700" anchor="t" anchorCtr="0">
            <a:spAutoFit/>
          </a:bodyPr>
          <a:lstStyle/>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Improving carbon data</a:t>
            </a:r>
            <a:endParaRPr sz="1400" b="1" i="0" u="none" strike="noStrike" cap="none">
              <a:solidFill>
                <a:schemeClr val="accent2"/>
              </a:solidFill>
              <a:latin typeface="Arial"/>
              <a:ea typeface="Arial"/>
              <a:cs typeface="Arial"/>
              <a:sym typeface="Arial"/>
            </a:endParaRPr>
          </a:p>
        </p:txBody>
      </p:sp>
      <p:sp>
        <p:nvSpPr>
          <p:cNvPr id="221" name="Google Shape;221;p5"/>
          <p:cNvSpPr txBox="1"/>
          <p:nvPr/>
        </p:nvSpPr>
        <p:spPr>
          <a:xfrm>
            <a:off x="4475975" y="2693413"/>
            <a:ext cx="2666100" cy="523180"/>
          </a:xfrm>
          <a:prstGeom prst="rect">
            <a:avLst/>
          </a:prstGeom>
          <a:noFill/>
          <a:ln>
            <a:noFill/>
          </a:ln>
        </p:spPr>
        <p:txBody>
          <a:bodyPr spcFirstLastPara="1" wrap="square" lIns="91425" tIns="45700" rIns="91425" bIns="45700" anchor="t" anchorCtr="0">
            <a:spAutoFit/>
          </a:bodyPr>
          <a:lstStyle/>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Advancing cyclone forecasting</a:t>
            </a:r>
            <a:endParaRPr sz="1400" b="1" i="0" u="none" strike="noStrike" cap="none">
              <a:solidFill>
                <a:schemeClr val="accent2"/>
              </a:solidFill>
              <a:latin typeface="Arial"/>
              <a:ea typeface="Arial"/>
              <a:cs typeface="Arial"/>
              <a:sym typeface="Arial"/>
            </a:endParaRPr>
          </a:p>
        </p:txBody>
      </p:sp>
      <p:sp>
        <p:nvSpPr>
          <p:cNvPr id="222" name="Google Shape;222;p5"/>
          <p:cNvSpPr txBox="1"/>
          <p:nvPr/>
        </p:nvSpPr>
        <p:spPr>
          <a:xfrm>
            <a:off x="8482175" y="2641963"/>
            <a:ext cx="2751000" cy="954067"/>
          </a:xfrm>
          <a:prstGeom prst="rect">
            <a:avLst/>
          </a:prstGeom>
          <a:noFill/>
          <a:ln>
            <a:noFill/>
          </a:ln>
        </p:spPr>
        <p:txBody>
          <a:bodyPr spcFirstLastPara="1" wrap="square" lIns="91425" tIns="45700" rIns="91425" bIns="45700" anchor="t" anchorCtr="0">
            <a:spAutoFit/>
          </a:bodyPr>
          <a:lstStyle/>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Sustaining development and conservation of living marine resources – </a:t>
            </a:r>
            <a:endParaRPr/>
          </a:p>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accent2"/>
                </a:solidFill>
                <a:latin typeface="Arial"/>
                <a:ea typeface="Arial"/>
                <a:cs typeface="Arial"/>
                <a:sym typeface="Arial"/>
              </a:rPr>
              <a:t>Linked MarineLife 2030</a:t>
            </a:r>
            <a:endParaRPr sz="1400" b="1" i="0" u="none" strike="noStrike" cap="none">
              <a:solidFill>
                <a:schemeClr val="accent2"/>
              </a:solidFill>
              <a:latin typeface="Arial"/>
              <a:ea typeface="Arial"/>
              <a:cs typeface="Arial"/>
              <a:sym typeface="Arial"/>
            </a:endParaRPr>
          </a:p>
        </p:txBody>
      </p:sp>
      <p:sp>
        <p:nvSpPr>
          <p:cNvPr id="223" name="Google Shape;223;p5"/>
          <p:cNvSpPr txBox="1"/>
          <p:nvPr/>
        </p:nvSpPr>
        <p:spPr>
          <a:xfrm>
            <a:off x="913374" y="4559400"/>
            <a:ext cx="2306075" cy="738623"/>
          </a:xfrm>
          <a:prstGeom prst="rect">
            <a:avLst/>
          </a:prstGeom>
          <a:noFill/>
          <a:ln>
            <a:noFill/>
          </a:ln>
        </p:spPr>
        <p:txBody>
          <a:bodyPr spcFirstLastPara="1" wrap="square" lIns="91425" tIns="45700" rIns="91425" bIns="45700" anchor="t" anchorCtr="0">
            <a:spAutoFit/>
          </a:bodyPr>
          <a:lstStyle/>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Improving storm surge predictions</a:t>
            </a:r>
            <a:endParaRPr/>
          </a:p>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 </a:t>
            </a:r>
            <a:r>
              <a:rPr lang="en-GB" sz="1400" b="1" i="0" u="none" strike="noStrike" cap="none">
                <a:solidFill>
                  <a:schemeClr val="accent2"/>
                </a:solidFill>
                <a:latin typeface="Arial"/>
                <a:ea typeface="Arial"/>
                <a:cs typeface="Arial"/>
                <a:sym typeface="Arial"/>
              </a:rPr>
              <a:t>Linked to CoastPredict</a:t>
            </a:r>
            <a:endParaRPr sz="1400" b="1" i="0" u="none" strike="noStrike" cap="none">
              <a:solidFill>
                <a:schemeClr val="accent2"/>
              </a:solidFill>
              <a:latin typeface="Arial"/>
              <a:ea typeface="Arial"/>
              <a:cs typeface="Arial"/>
              <a:sym typeface="Arial"/>
            </a:endParaRPr>
          </a:p>
        </p:txBody>
      </p:sp>
      <p:sp>
        <p:nvSpPr>
          <p:cNvPr id="224" name="Google Shape;224;p5"/>
          <p:cNvSpPr txBox="1"/>
          <p:nvPr/>
        </p:nvSpPr>
        <p:spPr>
          <a:xfrm>
            <a:off x="4265900" y="4559388"/>
            <a:ext cx="3159600" cy="954067"/>
          </a:xfrm>
          <a:prstGeom prst="rect">
            <a:avLst/>
          </a:prstGeom>
          <a:noFill/>
          <a:ln>
            <a:noFill/>
          </a:ln>
        </p:spPr>
        <p:txBody>
          <a:bodyPr spcFirstLastPara="1" wrap="square" lIns="91425" tIns="45700" rIns="91425" bIns="45700" anchor="t" anchorCtr="0">
            <a:spAutoFit/>
          </a:bodyPr>
          <a:lstStyle/>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Monitoring marine heatwave impacts on biodiversity and economies </a:t>
            </a:r>
            <a:endParaRPr/>
          </a:p>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accent2"/>
                </a:solidFill>
                <a:latin typeface="Arial"/>
                <a:ea typeface="Arial"/>
                <a:cs typeface="Arial"/>
                <a:sym typeface="Arial"/>
              </a:rPr>
              <a:t>– Linked to EuroSea work</a:t>
            </a:r>
            <a:endParaRPr sz="1400" b="1" i="0" u="none" strike="noStrike" cap="none">
              <a:solidFill>
                <a:schemeClr val="accent2"/>
              </a:solidFill>
              <a:latin typeface="Arial"/>
              <a:ea typeface="Arial"/>
              <a:cs typeface="Arial"/>
              <a:sym typeface="Arial"/>
            </a:endParaRPr>
          </a:p>
        </p:txBody>
      </p:sp>
      <p:sp>
        <p:nvSpPr>
          <p:cNvPr id="225" name="Google Shape;225;p5"/>
          <p:cNvSpPr txBox="1"/>
          <p:nvPr/>
        </p:nvSpPr>
        <p:spPr>
          <a:xfrm>
            <a:off x="8883825" y="4579113"/>
            <a:ext cx="1894200" cy="523200"/>
          </a:xfrm>
          <a:prstGeom prst="rect">
            <a:avLst/>
          </a:prstGeom>
          <a:noFill/>
          <a:ln>
            <a:noFill/>
          </a:ln>
        </p:spPr>
        <p:txBody>
          <a:bodyPr spcFirstLastPara="1" wrap="square" lIns="91425" tIns="45700" rIns="91425" bIns="45700" anchor="t" anchorCtr="0">
            <a:spAutoFit/>
          </a:bodyPr>
          <a:lstStyle/>
          <a:p>
            <a:pPr marL="0" marR="0" lvl="3" indent="0" algn="ctr" rtl="0">
              <a:lnSpc>
                <a:spcPct val="100000"/>
              </a:lnSpc>
              <a:spcBef>
                <a:spcPts val="0"/>
              </a:spcBef>
              <a:spcAft>
                <a:spcPts val="0"/>
              </a:spcAft>
              <a:buClr>
                <a:schemeClr val="accent1"/>
              </a:buClr>
              <a:buSzPts val="2000"/>
              <a:buFont typeface="Arial"/>
              <a:buNone/>
            </a:pPr>
            <a:r>
              <a:rPr lang="en-GB" sz="1400" b="1" i="0" u="none" strike="noStrike" cap="none">
                <a:solidFill>
                  <a:schemeClr val="dk2"/>
                </a:solidFill>
                <a:latin typeface="Arial"/>
                <a:ea typeface="Arial"/>
                <a:cs typeface="Arial"/>
                <a:sym typeface="Arial"/>
              </a:rPr>
              <a:t>Observing key current systems</a:t>
            </a:r>
            <a:endParaRPr sz="1400" b="1" i="0" u="none" strike="noStrike" cap="none">
              <a:solidFill>
                <a:schemeClr val="dk2"/>
              </a:solidFill>
              <a:latin typeface="Arial"/>
              <a:ea typeface="Arial"/>
              <a:cs typeface="Arial"/>
              <a:sym typeface="Arial"/>
            </a:endParaRPr>
          </a:p>
        </p:txBody>
      </p:sp>
      <p:pic>
        <p:nvPicPr>
          <p:cNvPr id="226" name="Google Shape;226;p5" descr="A picture containing text, tree, sign&#10;&#10;Description automatically generated"/>
          <p:cNvPicPr preferRelativeResize="0"/>
          <p:nvPr/>
        </p:nvPicPr>
        <p:blipFill rotWithShape="1">
          <a:blip r:embed="rId9">
            <a:alphaModFix/>
          </a:blip>
          <a:srcRect/>
          <a:stretch/>
        </p:blipFill>
        <p:spPr>
          <a:xfrm>
            <a:off x="602445" y="98425"/>
            <a:ext cx="10765956" cy="666114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a:spLocks noGrp="1"/>
          </p:cNvSpPr>
          <p:nvPr>
            <p:ph type="title"/>
          </p:nvPr>
        </p:nvSpPr>
        <p:spPr>
          <a:xfrm>
            <a:off x="1237475" y="734375"/>
            <a:ext cx="45003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700"/>
              <a:buNone/>
            </a:pPr>
            <a:r>
              <a:rPr lang="en-GB"/>
              <a:t>Exemplars – how they work</a:t>
            </a:r>
            <a:endParaRPr/>
          </a:p>
        </p:txBody>
      </p:sp>
      <p:sp>
        <p:nvSpPr>
          <p:cNvPr id="232" name="Google Shape;232;p8"/>
          <p:cNvSpPr txBox="1">
            <a:spLocks noGrp="1"/>
          </p:cNvSpPr>
          <p:nvPr>
            <p:ph type="body" idx="1"/>
          </p:nvPr>
        </p:nvSpPr>
        <p:spPr>
          <a:xfrm>
            <a:off x="968175" y="1288050"/>
            <a:ext cx="10005000" cy="43641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None/>
            </a:pPr>
            <a:r>
              <a:rPr lang="en-GB" sz="1600" b="1">
                <a:solidFill>
                  <a:srgbClr val="F38417"/>
                </a:solidFill>
                <a:latin typeface="Roboto"/>
                <a:ea typeface="Roboto"/>
                <a:cs typeface="Roboto"/>
                <a:sym typeface="Roboto"/>
              </a:rPr>
              <a:t>CO-DESIGN: a continuous, collaborative, iterative process involving all stakeholders - observing system implementers, data managers, modeling/assessment, service providers &amp; / or users</a:t>
            </a:r>
            <a:endParaRPr sz="1600" b="1">
              <a:solidFill>
                <a:srgbClr val="F38417"/>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None/>
            </a:pP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b="1">
                <a:solidFill>
                  <a:srgbClr val="184596"/>
                </a:solidFill>
                <a:latin typeface="Roboto"/>
                <a:ea typeface="Roboto"/>
                <a:cs typeface="Roboto"/>
                <a:sym typeface="Roboto"/>
              </a:rPr>
              <a:t>Exemplars:</a:t>
            </a:r>
            <a:endParaRPr sz="1600" b="1">
              <a:solidFill>
                <a:srgbClr val="184596"/>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None/>
            </a:pPr>
            <a:r>
              <a:rPr lang="en-GB" sz="1600">
                <a:solidFill>
                  <a:srgbClr val="184596"/>
                </a:solidFill>
              </a:rPr>
              <a:t>&gt; focus on specific user groups </a:t>
            </a:r>
            <a:br>
              <a:rPr lang="en-GB" sz="1600">
                <a:solidFill>
                  <a:srgbClr val="184596"/>
                </a:solidFill>
              </a:rPr>
            </a:br>
            <a:r>
              <a:rPr lang="en-GB" sz="1600">
                <a:solidFill>
                  <a:srgbClr val="184596"/>
                </a:solidFill>
              </a:rPr>
              <a:t>&gt; map value chain &amp; evaluate existing connections to identify appropriate level of ‘user’ to participate in co-design</a:t>
            </a: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a:solidFill>
                  <a:srgbClr val="184596"/>
                </a:solidFill>
              </a:rPr>
              <a:t>&gt; elevate collaboration with existing elements of the value-chain i.e.</a:t>
            </a: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a:solidFill>
                  <a:srgbClr val="184596"/>
                </a:solidFill>
              </a:rPr>
              <a:t>ocean observing system components / modelling / services</a:t>
            </a:r>
            <a:br>
              <a:rPr lang="en-GB" sz="1600">
                <a:solidFill>
                  <a:srgbClr val="184596"/>
                </a:solidFill>
              </a:rPr>
            </a:br>
            <a:r>
              <a:rPr lang="en-GB" sz="1600">
                <a:solidFill>
                  <a:srgbClr val="184596"/>
                </a:solidFill>
              </a:rPr>
              <a:t>&gt; co-develop observing system design, </a:t>
            </a:r>
            <a:r>
              <a:rPr lang="en-GB" sz="1600">
                <a:solidFill>
                  <a:schemeClr val="accent1"/>
                </a:solidFill>
              </a:rPr>
              <a:t>assess Return On Investment </a:t>
            </a:r>
            <a:br>
              <a:rPr lang="en-GB" sz="1600">
                <a:solidFill>
                  <a:srgbClr val="184596"/>
                </a:solidFill>
              </a:rPr>
            </a:br>
            <a:r>
              <a:rPr lang="en-GB" sz="1600">
                <a:solidFill>
                  <a:srgbClr val="184596"/>
                </a:solidFill>
              </a:rPr>
              <a:t>&gt; develop recommendations for addressing gaps in the value-chain</a:t>
            </a:r>
            <a:endParaRPr sz="1600">
              <a:solidFill>
                <a:srgbClr val="184596"/>
              </a:solidFill>
            </a:endParaRPr>
          </a:p>
          <a:p>
            <a:pPr marL="0" lvl="0" indent="0" algn="l" rtl="0">
              <a:lnSpc>
                <a:spcPct val="115000"/>
              </a:lnSpc>
              <a:spcBef>
                <a:spcPts val="0"/>
              </a:spcBef>
              <a:spcAft>
                <a:spcPts val="0"/>
              </a:spcAft>
              <a:buClr>
                <a:schemeClr val="dk1"/>
              </a:buClr>
              <a:buSzPts val="1100"/>
              <a:buNone/>
            </a:pP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a:solidFill>
                  <a:srgbClr val="184596"/>
                </a:solidFill>
              </a:rPr>
              <a:t>Develop best practices</a:t>
            </a:r>
            <a:br>
              <a:rPr lang="en-GB" sz="1600">
                <a:solidFill>
                  <a:srgbClr val="184596"/>
                </a:solidFill>
              </a:rPr>
            </a:b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a:solidFill>
                  <a:srgbClr val="184596"/>
                </a:solidFill>
              </a:rPr>
              <a:t>Implement recommendations as part of GOOS  infrastructure</a:t>
            </a: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a:solidFill>
                  <a:srgbClr val="184596"/>
                </a:solidFill>
              </a:rPr>
              <a:t>tools that track, evaluate, and communicate recommendations </a:t>
            </a:r>
            <a:endParaRPr sz="1600">
              <a:solidFill>
                <a:srgbClr val="184596"/>
              </a:solidFill>
            </a:endParaRPr>
          </a:p>
          <a:p>
            <a:pPr marL="0" lvl="0" indent="0" algn="ctr" rtl="0">
              <a:lnSpc>
                <a:spcPct val="115000"/>
              </a:lnSpc>
              <a:spcBef>
                <a:spcPts val="0"/>
              </a:spcBef>
              <a:spcAft>
                <a:spcPts val="0"/>
              </a:spcAft>
              <a:buClr>
                <a:schemeClr val="dk1"/>
              </a:buClr>
              <a:buSzPts val="1100"/>
              <a:buNone/>
            </a:pPr>
            <a:endParaRPr sz="1600">
              <a:solidFill>
                <a:srgbClr val="184596"/>
              </a:solidFill>
            </a:endParaRPr>
          </a:p>
          <a:p>
            <a:pPr marL="0" lvl="0" indent="0" algn="ctr" rtl="0">
              <a:lnSpc>
                <a:spcPct val="115000"/>
              </a:lnSpc>
              <a:spcBef>
                <a:spcPts val="0"/>
              </a:spcBef>
              <a:spcAft>
                <a:spcPts val="0"/>
              </a:spcAft>
              <a:buClr>
                <a:schemeClr val="dk1"/>
              </a:buClr>
              <a:buSzPts val="1100"/>
              <a:buNone/>
            </a:pPr>
            <a:r>
              <a:rPr lang="en-GB" sz="1600" b="1">
                <a:solidFill>
                  <a:srgbClr val="184596"/>
                </a:solidFill>
                <a:latin typeface="Roboto"/>
                <a:ea typeface="Roboto"/>
                <a:cs typeface="Roboto"/>
                <a:sym typeface="Roboto"/>
              </a:rPr>
              <a:t>Points for interaction:</a:t>
            </a:r>
            <a:endParaRPr sz="1600" b="1">
              <a:solidFill>
                <a:srgbClr val="184596"/>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None/>
            </a:pPr>
            <a:r>
              <a:rPr lang="en-GB" sz="1600" b="1">
                <a:solidFill>
                  <a:srgbClr val="184596"/>
                </a:solidFill>
                <a:latin typeface="Roboto"/>
                <a:ea typeface="Roboto"/>
                <a:cs typeface="Roboto"/>
                <a:sym typeface="Roboto"/>
              </a:rPr>
              <a:t>Contribute to Exemplar project implementation</a:t>
            </a:r>
            <a:endParaRPr sz="1600" b="1">
              <a:solidFill>
                <a:srgbClr val="184596"/>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None/>
            </a:pPr>
            <a:r>
              <a:rPr lang="en-GB" sz="1600" b="1">
                <a:solidFill>
                  <a:srgbClr val="184596"/>
                </a:solidFill>
                <a:latin typeface="Roboto"/>
                <a:ea typeface="Roboto"/>
                <a:cs typeface="Roboto"/>
                <a:sym typeface="Roboto"/>
              </a:rPr>
              <a:t>Pilot area for implementation</a:t>
            </a:r>
            <a:endParaRPr sz="1600" b="1">
              <a:solidFill>
                <a:srgbClr val="184596"/>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None/>
            </a:pPr>
            <a:endParaRPr sz="1400">
              <a:solidFill>
                <a:srgbClr val="184596"/>
              </a:solidFill>
            </a:endParaRPr>
          </a:p>
          <a:p>
            <a:pPr marL="0" lvl="0" indent="0" algn="l" rtl="0">
              <a:lnSpc>
                <a:spcPct val="115000"/>
              </a:lnSpc>
              <a:spcBef>
                <a:spcPts val="0"/>
              </a:spcBef>
              <a:spcAft>
                <a:spcPts val="0"/>
              </a:spcAft>
              <a:buClr>
                <a:schemeClr val="dk1"/>
              </a:buClr>
              <a:buSzPts val="1100"/>
              <a:buNone/>
            </a:pPr>
            <a:endParaRPr sz="1400">
              <a:solidFill>
                <a:srgbClr val="184596"/>
              </a:solidFill>
            </a:endParaRPr>
          </a:p>
          <a:p>
            <a:pPr marL="0" lvl="0" indent="0" algn="l" rtl="0">
              <a:lnSpc>
                <a:spcPct val="115000"/>
              </a:lnSpc>
              <a:spcBef>
                <a:spcPts val="0"/>
              </a:spcBef>
              <a:spcAft>
                <a:spcPts val="0"/>
              </a:spcAft>
              <a:buClr>
                <a:schemeClr val="dk1"/>
              </a:buClr>
              <a:buSzPts val="1100"/>
              <a:buNone/>
            </a:pPr>
            <a:endParaRPr sz="1400">
              <a:solidFill>
                <a:srgbClr val="184596"/>
              </a:solidFill>
            </a:endParaRPr>
          </a:p>
          <a:p>
            <a:pPr marL="0" lvl="0" indent="0" algn="l" rtl="0">
              <a:lnSpc>
                <a:spcPct val="115000"/>
              </a:lnSpc>
              <a:spcBef>
                <a:spcPts val="0"/>
              </a:spcBef>
              <a:spcAft>
                <a:spcPts val="0"/>
              </a:spcAft>
              <a:buClr>
                <a:schemeClr val="dk1"/>
              </a:buClr>
              <a:buSzPts val="1100"/>
              <a:buFont typeface="Arial"/>
              <a:buNone/>
            </a:pPr>
            <a:endParaRPr sz="1400">
              <a:solidFill>
                <a:srgbClr val="184596"/>
              </a:solidFill>
            </a:endParaRPr>
          </a:p>
        </p:txBody>
      </p:sp>
      <p:sp>
        <p:nvSpPr>
          <p:cNvPr id="233" name="Google Shape;233;p8"/>
          <p:cNvSpPr/>
          <p:nvPr/>
        </p:nvSpPr>
        <p:spPr>
          <a:xfrm>
            <a:off x="5775675" y="4071250"/>
            <a:ext cx="231600" cy="276000"/>
          </a:xfrm>
          <a:prstGeom prst="downArrow">
            <a:avLst>
              <a:gd name="adj1" fmla="val 50000"/>
              <a:gd name="adj2" fmla="val 50000"/>
            </a:avLst>
          </a:prstGeom>
          <a:solidFill>
            <a:srgbClr val="F38417"/>
          </a:solidFill>
          <a:ln w="9525" cap="flat" cmpd="sng">
            <a:solidFill>
              <a:srgbClr val="F384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775675" y="4645250"/>
            <a:ext cx="231600" cy="276000"/>
          </a:xfrm>
          <a:prstGeom prst="downArrow">
            <a:avLst>
              <a:gd name="adj1" fmla="val 50000"/>
              <a:gd name="adj2" fmla="val 50000"/>
            </a:avLst>
          </a:prstGeom>
          <a:solidFill>
            <a:srgbClr val="F38417"/>
          </a:solidFill>
          <a:ln w="9525" cap="flat" cmpd="sng">
            <a:solidFill>
              <a:srgbClr val="F384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8"/>
          <p:cNvPicPr preferRelativeResize="0"/>
          <p:nvPr/>
        </p:nvPicPr>
        <p:blipFill rotWithShape="1">
          <a:blip r:embed="rId3">
            <a:alphaModFix/>
          </a:blip>
          <a:srcRect/>
          <a:stretch/>
        </p:blipFill>
        <p:spPr>
          <a:xfrm>
            <a:off x="684226" y="1904850"/>
            <a:ext cx="724525" cy="724525"/>
          </a:xfrm>
          <a:prstGeom prst="rect">
            <a:avLst/>
          </a:prstGeom>
          <a:noFill/>
          <a:ln>
            <a:noFill/>
          </a:ln>
        </p:spPr>
      </p:pic>
      <p:pic>
        <p:nvPicPr>
          <p:cNvPr id="236" name="Google Shape;236;p8"/>
          <p:cNvPicPr preferRelativeResize="0"/>
          <p:nvPr/>
        </p:nvPicPr>
        <p:blipFill rotWithShape="1">
          <a:blip r:embed="rId4">
            <a:alphaModFix/>
          </a:blip>
          <a:srcRect/>
          <a:stretch/>
        </p:blipFill>
        <p:spPr>
          <a:xfrm>
            <a:off x="1811950" y="1936587"/>
            <a:ext cx="661075" cy="661050"/>
          </a:xfrm>
          <a:prstGeom prst="rect">
            <a:avLst/>
          </a:prstGeom>
          <a:noFill/>
          <a:ln>
            <a:noFill/>
          </a:ln>
        </p:spPr>
      </p:pic>
      <p:pic>
        <p:nvPicPr>
          <p:cNvPr id="237" name="Google Shape;237;p8"/>
          <p:cNvPicPr preferRelativeResize="0"/>
          <p:nvPr/>
        </p:nvPicPr>
        <p:blipFill rotWithShape="1">
          <a:blip r:embed="rId5">
            <a:alphaModFix/>
          </a:blip>
          <a:srcRect/>
          <a:stretch/>
        </p:blipFill>
        <p:spPr>
          <a:xfrm>
            <a:off x="2842499" y="1870962"/>
            <a:ext cx="792300" cy="792300"/>
          </a:xfrm>
          <a:prstGeom prst="rect">
            <a:avLst/>
          </a:prstGeom>
          <a:noFill/>
          <a:ln>
            <a:noFill/>
          </a:ln>
        </p:spPr>
      </p:pic>
      <p:pic>
        <p:nvPicPr>
          <p:cNvPr id="238" name="Google Shape;238;p8"/>
          <p:cNvPicPr preferRelativeResize="0"/>
          <p:nvPr/>
        </p:nvPicPr>
        <p:blipFill rotWithShape="1">
          <a:blip r:embed="rId6">
            <a:alphaModFix/>
          </a:blip>
          <a:srcRect/>
          <a:stretch/>
        </p:blipFill>
        <p:spPr>
          <a:xfrm>
            <a:off x="7943675" y="1904838"/>
            <a:ext cx="724525" cy="724525"/>
          </a:xfrm>
          <a:prstGeom prst="rect">
            <a:avLst/>
          </a:prstGeom>
          <a:noFill/>
          <a:ln>
            <a:noFill/>
          </a:ln>
        </p:spPr>
      </p:pic>
      <p:pic>
        <p:nvPicPr>
          <p:cNvPr id="239" name="Google Shape;239;p8"/>
          <p:cNvPicPr preferRelativeResize="0"/>
          <p:nvPr/>
        </p:nvPicPr>
        <p:blipFill rotWithShape="1">
          <a:blip r:embed="rId7">
            <a:alphaModFix/>
          </a:blip>
          <a:srcRect/>
          <a:stretch/>
        </p:blipFill>
        <p:spPr>
          <a:xfrm>
            <a:off x="10377225" y="1880575"/>
            <a:ext cx="792300" cy="792300"/>
          </a:xfrm>
          <a:prstGeom prst="rect">
            <a:avLst/>
          </a:prstGeom>
          <a:noFill/>
          <a:ln>
            <a:noFill/>
          </a:ln>
        </p:spPr>
      </p:pic>
      <p:pic>
        <p:nvPicPr>
          <p:cNvPr id="240" name="Google Shape;240;p8"/>
          <p:cNvPicPr preferRelativeResize="0"/>
          <p:nvPr/>
        </p:nvPicPr>
        <p:blipFill rotWithShape="1">
          <a:blip r:embed="rId8">
            <a:alphaModFix/>
          </a:blip>
          <a:srcRect/>
          <a:stretch/>
        </p:blipFill>
        <p:spPr>
          <a:xfrm>
            <a:off x="9103975" y="1837675"/>
            <a:ext cx="858875" cy="85887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394dfcada6_0_4"/>
          <p:cNvSpPr txBox="1">
            <a:spLocks noGrp="1"/>
          </p:cNvSpPr>
          <p:nvPr>
            <p:ph type="title"/>
          </p:nvPr>
        </p:nvSpPr>
        <p:spPr>
          <a:xfrm>
            <a:off x="1188000" y="793750"/>
            <a:ext cx="45003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700"/>
              <a:buNone/>
            </a:pPr>
            <a:r>
              <a:rPr lang="en-GB"/>
              <a:t>SHAREMED</a:t>
            </a:r>
            <a:endParaRPr/>
          </a:p>
        </p:txBody>
      </p:sp>
      <p:sp>
        <p:nvSpPr>
          <p:cNvPr id="246" name="Google Shape;246;g1394dfcada6_0_4"/>
          <p:cNvSpPr>
            <a:spLocks noGrp="1"/>
          </p:cNvSpPr>
          <p:nvPr>
            <p:ph type="pic" idx="2"/>
          </p:nvPr>
        </p:nvSpPr>
        <p:spPr>
          <a:xfrm>
            <a:off x="6558000" y="0"/>
            <a:ext cx="5634000" cy="6858000"/>
          </a:xfrm>
          <a:prstGeom prst="rect">
            <a:avLst/>
          </a:prstGeom>
          <a:solidFill>
            <a:srgbClr val="D8D8D8"/>
          </a:solidFill>
          <a:ln>
            <a:noFill/>
          </a:ln>
        </p:spPr>
      </p:sp>
      <p:sp>
        <p:nvSpPr>
          <p:cNvPr id="247" name="Google Shape;247;g1394dfcada6_0_4"/>
          <p:cNvSpPr txBox="1">
            <a:spLocks noGrp="1"/>
          </p:cNvSpPr>
          <p:nvPr>
            <p:ph type="body" idx="1"/>
          </p:nvPr>
        </p:nvSpPr>
        <p:spPr>
          <a:xfrm>
            <a:off x="443700" y="1204925"/>
            <a:ext cx="5831700" cy="4364100"/>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Clr>
                <a:srgbClr val="184596"/>
              </a:buClr>
              <a:buSzPts val="1400"/>
              <a:buFont typeface="Roboto"/>
              <a:buChar char="●"/>
            </a:pPr>
            <a:r>
              <a:rPr lang="en-GB" sz="1400" dirty="0">
                <a:solidFill>
                  <a:srgbClr val="184596"/>
                </a:solidFill>
                <a:latin typeface="Roboto"/>
                <a:ea typeface="Roboto"/>
                <a:cs typeface="Roboto"/>
                <a:sym typeface="Roboto"/>
              </a:rPr>
              <a:t>addressing common and emerging challenges on marine environmental threats in the Mediterranean</a:t>
            </a:r>
            <a:endParaRPr sz="1400"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dirty="0">
                <a:solidFill>
                  <a:srgbClr val="184596"/>
                </a:solidFill>
                <a:latin typeface="Roboto"/>
                <a:ea typeface="Roboto"/>
                <a:cs typeface="Roboto"/>
                <a:sym typeface="Roboto"/>
              </a:rPr>
              <a:t>shared, effective observing systems needed to monitor these</a:t>
            </a:r>
          </a:p>
          <a:p>
            <a:pPr marL="457200" lvl="0" indent="-317500" algn="l" rtl="0">
              <a:lnSpc>
                <a:spcPct val="115000"/>
              </a:lnSpc>
              <a:spcBef>
                <a:spcPts val="0"/>
              </a:spcBef>
              <a:spcAft>
                <a:spcPts val="0"/>
              </a:spcAft>
              <a:buClr>
                <a:srgbClr val="184596"/>
              </a:buClr>
              <a:buSzPts val="1400"/>
              <a:buFont typeface="Roboto"/>
              <a:buChar char="●"/>
            </a:pPr>
            <a:r>
              <a:rPr lang="en-GB" sz="1400" dirty="0">
                <a:solidFill>
                  <a:srgbClr val="184596"/>
                </a:solidFill>
                <a:latin typeface="Roboto"/>
                <a:ea typeface="Roboto"/>
                <a:cs typeface="Roboto"/>
                <a:sym typeface="Roboto"/>
              </a:rPr>
              <a:t>endeavours also target non-EU countries in the region </a:t>
            </a:r>
            <a:endParaRPr sz="1400"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dirty="0">
                <a:solidFill>
                  <a:srgbClr val="184596"/>
                </a:solidFill>
                <a:latin typeface="Roboto"/>
                <a:ea typeface="Roboto"/>
                <a:cs typeface="Roboto"/>
                <a:sym typeface="Roboto"/>
              </a:rPr>
              <a:t>governance towards enhanced coordination </a:t>
            </a:r>
            <a:endParaRPr sz="1400" dirty="0">
              <a:solidFill>
                <a:srgbClr val="184596"/>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None/>
            </a:pPr>
            <a:endParaRPr sz="1400" dirty="0">
              <a:solidFill>
                <a:srgbClr val="184596"/>
              </a:solidFill>
            </a:endParaRPr>
          </a:p>
          <a:p>
            <a:pPr marL="0" lvl="0" indent="457200" algn="l" rtl="0">
              <a:lnSpc>
                <a:spcPct val="115000"/>
              </a:lnSpc>
              <a:spcBef>
                <a:spcPts val="0"/>
              </a:spcBef>
              <a:spcAft>
                <a:spcPts val="0"/>
              </a:spcAft>
              <a:buClr>
                <a:schemeClr val="dk1"/>
              </a:buClr>
              <a:buSzPts val="1100"/>
              <a:buNone/>
            </a:pPr>
            <a:endParaRPr sz="1400" dirty="0">
              <a:solidFill>
                <a:srgbClr val="184596"/>
              </a:solidFill>
            </a:endParaRPr>
          </a:p>
          <a:p>
            <a:pPr marL="0" lvl="0" indent="0" algn="ctr" rtl="0">
              <a:lnSpc>
                <a:spcPct val="115000"/>
              </a:lnSpc>
              <a:spcBef>
                <a:spcPts val="0"/>
              </a:spcBef>
              <a:spcAft>
                <a:spcPts val="0"/>
              </a:spcAft>
              <a:buClr>
                <a:schemeClr val="dk1"/>
              </a:buClr>
              <a:buSzPts val="1100"/>
              <a:buNone/>
            </a:pPr>
            <a:endParaRPr sz="1400" b="1"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b="1" dirty="0">
                <a:solidFill>
                  <a:srgbClr val="184596"/>
                </a:solidFill>
                <a:latin typeface="Roboto"/>
                <a:ea typeface="Roboto"/>
                <a:cs typeface="Roboto"/>
                <a:sym typeface="Roboto"/>
              </a:rPr>
              <a:t>Contribute to Exemplar Projects</a:t>
            </a:r>
            <a:endParaRPr sz="1400" b="1"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b="1" dirty="0">
                <a:solidFill>
                  <a:srgbClr val="184596"/>
                </a:solidFill>
                <a:latin typeface="Roboto"/>
                <a:ea typeface="Roboto"/>
                <a:cs typeface="Roboto"/>
                <a:sym typeface="Roboto"/>
              </a:rPr>
              <a:t>Pilot area for implementation</a:t>
            </a:r>
            <a:endParaRPr sz="1400" b="1"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b="1" dirty="0">
                <a:solidFill>
                  <a:srgbClr val="184596"/>
                </a:solidFill>
                <a:latin typeface="Roboto"/>
                <a:ea typeface="Roboto"/>
                <a:cs typeface="Roboto"/>
                <a:sym typeface="Roboto"/>
              </a:rPr>
              <a:t>Suggest new exemplars</a:t>
            </a:r>
            <a:endParaRPr sz="1400" b="1" dirty="0">
              <a:solidFill>
                <a:srgbClr val="184596"/>
              </a:solidFill>
              <a:latin typeface="Roboto"/>
              <a:ea typeface="Roboto"/>
              <a:cs typeface="Roboto"/>
              <a:sym typeface="Roboto"/>
            </a:endParaRPr>
          </a:p>
          <a:p>
            <a:pPr marL="0" lvl="0" indent="0" algn="l" rtl="0">
              <a:lnSpc>
                <a:spcPct val="115000"/>
              </a:lnSpc>
              <a:spcBef>
                <a:spcPts val="0"/>
              </a:spcBef>
              <a:spcAft>
                <a:spcPts val="0"/>
              </a:spcAft>
              <a:buNone/>
            </a:pPr>
            <a:endParaRPr sz="1400" b="1"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b="1" dirty="0">
                <a:solidFill>
                  <a:srgbClr val="184596"/>
                </a:solidFill>
                <a:latin typeface="Roboto"/>
                <a:ea typeface="Roboto"/>
                <a:cs typeface="Roboto"/>
                <a:sym typeface="Roboto"/>
              </a:rPr>
              <a:t>Observing Together projects - capacity  building</a:t>
            </a:r>
            <a:endParaRPr sz="1400" b="1" dirty="0">
              <a:solidFill>
                <a:srgbClr val="184596"/>
              </a:solidFill>
              <a:latin typeface="Roboto"/>
              <a:ea typeface="Roboto"/>
              <a:cs typeface="Roboto"/>
              <a:sym typeface="Roboto"/>
            </a:endParaRPr>
          </a:p>
          <a:p>
            <a:pPr marL="457200" lvl="0" indent="-317500" algn="l" rtl="0">
              <a:lnSpc>
                <a:spcPct val="115000"/>
              </a:lnSpc>
              <a:spcBef>
                <a:spcPts val="0"/>
              </a:spcBef>
              <a:spcAft>
                <a:spcPts val="0"/>
              </a:spcAft>
              <a:buClr>
                <a:srgbClr val="184596"/>
              </a:buClr>
              <a:buSzPts val="1400"/>
              <a:buFont typeface="Roboto"/>
              <a:buChar char="●"/>
            </a:pPr>
            <a:r>
              <a:rPr lang="en-GB" sz="1400" b="1" dirty="0">
                <a:solidFill>
                  <a:srgbClr val="184596"/>
                </a:solidFill>
                <a:latin typeface="Roboto"/>
                <a:ea typeface="Roboto"/>
                <a:cs typeface="Roboto"/>
                <a:sym typeface="Roboto"/>
              </a:rPr>
              <a:t>Coast Predict - uplift coastal prediction and services</a:t>
            </a:r>
            <a:endParaRPr sz="1400" b="1" dirty="0">
              <a:solidFill>
                <a:srgbClr val="184596"/>
              </a:solidFill>
              <a:latin typeface="Roboto"/>
              <a:ea typeface="Roboto"/>
              <a:cs typeface="Roboto"/>
              <a:sym typeface="Roboto"/>
            </a:endParaRPr>
          </a:p>
          <a:p>
            <a:pPr marL="0" lvl="0" indent="0" algn="l" rtl="0">
              <a:lnSpc>
                <a:spcPct val="115000"/>
              </a:lnSpc>
              <a:spcBef>
                <a:spcPts val="0"/>
              </a:spcBef>
              <a:spcAft>
                <a:spcPts val="0"/>
              </a:spcAft>
              <a:buNone/>
            </a:pPr>
            <a:endParaRPr sz="1400" b="1" dirty="0">
              <a:solidFill>
                <a:srgbClr val="184596"/>
              </a:solidFill>
              <a:latin typeface="Roboto"/>
              <a:ea typeface="Roboto"/>
              <a:cs typeface="Roboto"/>
              <a:sym typeface="Roboto"/>
            </a:endParaRPr>
          </a:p>
          <a:p>
            <a:pPr marL="0" lvl="0" indent="0" algn="ctr" rtl="0">
              <a:lnSpc>
                <a:spcPct val="115000"/>
              </a:lnSpc>
              <a:spcBef>
                <a:spcPts val="0"/>
              </a:spcBef>
              <a:spcAft>
                <a:spcPts val="0"/>
              </a:spcAft>
              <a:buNone/>
            </a:pPr>
            <a:endParaRPr sz="1400" b="1" dirty="0">
              <a:solidFill>
                <a:srgbClr val="184596"/>
              </a:solidFill>
              <a:latin typeface="Roboto"/>
              <a:ea typeface="Roboto"/>
              <a:cs typeface="Roboto"/>
              <a:sym typeface="Roboto"/>
            </a:endParaRPr>
          </a:p>
          <a:p>
            <a:pPr marL="0" lvl="0" indent="0" algn="ctr" rtl="0">
              <a:lnSpc>
                <a:spcPct val="115000"/>
              </a:lnSpc>
              <a:spcBef>
                <a:spcPts val="0"/>
              </a:spcBef>
              <a:spcAft>
                <a:spcPts val="0"/>
              </a:spcAft>
              <a:buNone/>
            </a:pPr>
            <a:endParaRPr sz="1400" b="1" dirty="0">
              <a:solidFill>
                <a:srgbClr val="184596"/>
              </a:solidFill>
              <a:latin typeface="Roboto"/>
              <a:ea typeface="Roboto"/>
              <a:cs typeface="Roboto"/>
              <a:sym typeface="Roboto"/>
            </a:endParaRPr>
          </a:p>
          <a:p>
            <a:pPr marL="0" lvl="0" indent="0" algn="ctr" rtl="0">
              <a:lnSpc>
                <a:spcPct val="115000"/>
              </a:lnSpc>
              <a:spcBef>
                <a:spcPts val="0"/>
              </a:spcBef>
              <a:spcAft>
                <a:spcPts val="0"/>
              </a:spcAft>
              <a:buNone/>
            </a:pPr>
            <a:endParaRPr sz="1400" b="1" dirty="0">
              <a:solidFill>
                <a:srgbClr val="184596"/>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None/>
            </a:pPr>
            <a:endParaRPr sz="1400" dirty="0">
              <a:solidFill>
                <a:srgbClr val="184596"/>
              </a:solidFill>
            </a:endParaRPr>
          </a:p>
          <a:p>
            <a:pPr marL="0" lvl="0" indent="0" algn="l" rtl="0">
              <a:lnSpc>
                <a:spcPct val="115000"/>
              </a:lnSpc>
              <a:spcBef>
                <a:spcPts val="0"/>
              </a:spcBef>
              <a:spcAft>
                <a:spcPts val="0"/>
              </a:spcAft>
              <a:buClr>
                <a:schemeClr val="dk1"/>
              </a:buClr>
              <a:buSzPts val="1100"/>
              <a:buNone/>
            </a:pPr>
            <a:endParaRPr sz="1400" dirty="0">
              <a:solidFill>
                <a:srgbClr val="184596"/>
              </a:solidFill>
            </a:endParaRPr>
          </a:p>
          <a:p>
            <a:pPr marL="0" lvl="0" indent="0" algn="l" rtl="0">
              <a:lnSpc>
                <a:spcPct val="115000"/>
              </a:lnSpc>
              <a:spcBef>
                <a:spcPts val="0"/>
              </a:spcBef>
              <a:spcAft>
                <a:spcPts val="0"/>
              </a:spcAft>
              <a:buClr>
                <a:schemeClr val="dk1"/>
              </a:buClr>
              <a:buSzPts val="1100"/>
              <a:buNone/>
            </a:pPr>
            <a:endParaRPr sz="1400" dirty="0">
              <a:solidFill>
                <a:srgbClr val="184596"/>
              </a:solidFill>
            </a:endParaRPr>
          </a:p>
          <a:p>
            <a:pPr marL="0" lvl="0" indent="0" algn="l" rtl="0">
              <a:lnSpc>
                <a:spcPct val="115000"/>
              </a:lnSpc>
              <a:spcBef>
                <a:spcPts val="0"/>
              </a:spcBef>
              <a:spcAft>
                <a:spcPts val="0"/>
              </a:spcAft>
              <a:buClr>
                <a:schemeClr val="dk1"/>
              </a:buClr>
              <a:buSzPts val="1100"/>
              <a:buNone/>
            </a:pPr>
            <a:endParaRPr sz="1400" dirty="0">
              <a:solidFill>
                <a:srgbClr val="184596"/>
              </a:solidFill>
            </a:endParaRPr>
          </a:p>
        </p:txBody>
      </p:sp>
      <p:pic>
        <p:nvPicPr>
          <p:cNvPr id="248" name="Google Shape;248;g1394dfcada6_0_4"/>
          <p:cNvPicPr preferRelativeResize="0">
            <a:picLocks noGrp="1"/>
          </p:cNvPicPr>
          <p:nvPr>
            <p:ph type="pic" idx="2"/>
          </p:nvPr>
        </p:nvPicPr>
        <p:blipFill rotWithShape="1">
          <a:blip r:embed="rId3">
            <a:alphaModFix/>
          </a:blip>
          <a:srcRect l="22619" r="22624"/>
          <a:stretch/>
        </p:blipFill>
        <p:spPr>
          <a:xfrm>
            <a:off x="6558000" y="0"/>
            <a:ext cx="5634002" cy="6857999"/>
          </a:xfrm>
          <a:prstGeom prst="rect">
            <a:avLst/>
          </a:prstGeom>
          <a:solidFill>
            <a:srgbClr val="D8D8D8"/>
          </a:solidFill>
          <a:ln>
            <a:noFill/>
          </a:ln>
        </p:spPr>
      </p:pic>
      <p:pic>
        <p:nvPicPr>
          <p:cNvPr id="249" name="Google Shape;249;g1394dfcada6_0_4" descr="A picture containing graphical user interface&#10;&#10;Description automatically generated"/>
          <p:cNvPicPr preferRelativeResize="0">
            <a:picLocks noGrp="1"/>
          </p:cNvPicPr>
          <p:nvPr>
            <p:ph type="pic" idx="2"/>
          </p:nvPr>
        </p:nvPicPr>
        <p:blipFill rotWithShape="1">
          <a:blip r:embed="rId4">
            <a:alphaModFix/>
          </a:blip>
          <a:srcRect l="4354" r="4345"/>
          <a:stretch/>
        </p:blipFill>
        <p:spPr>
          <a:xfrm>
            <a:off x="5189450" y="5198150"/>
            <a:ext cx="3463199" cy="1656000"/>
          </a:xfrm>
          <a:prstGeom prst="rect">
            <a:avLst/>
          </a:prstGeom>
          <a:solidFill>
            <a:srgbClr val="D8D8D8"/>
          </a:solidFill>
          <a:ln>
            <a:noFill/>
          </a:ln>
        </p:spPr>
      </p:pic>
      <p:cxnSp>
        <p:nvCxnSpPr>
          <p:cNvPr id="250" name="Google Shape;250;g1394dfcada6_0_4"/>
          <p:cNvCxnSpPr/>
          <p:nvPr/>
        </p:nvCxnSpPr>
        <p:spPr>
          <a:xfrm>
            <a:off x="670425" y="2923075"/>
            <a:ext cx="385500" cy="0"/>
          </a:xfrm>
          <a:prstGeom prst="straightConnector1">
            <a:avLst/>
          </a:prstGeom>
          <a:noFill/>
          <a:ln w="38100" cap="flat" cmpd="sng">
            <a:solidFill>
              <a:srgbClr val="F38417"/>
            </a:solidFill>
            <a:prstDash val="solid"/>
            <a:round/>
            <a:headEnd type="none" w="med" len="med"/>
            <a:tailEnd type="none" w="med" len="med"/>
          </a:ln>
        </p:spPr>
      </p:cxnSp>
      <p:sp>
        <p:nvSpPr>
          <p:cNvPr id="251" name="Google Shape;251;g1394dfcada6_0_4"/>
          <p:cNvSpPr txBox="1">
            <a:spLocks noGrp="1"/>
          </p:cNvSpPr>
          <p:nvPr>
            <p:ph type="title"/>
          </p:nvPr>
        </p:nvSpPr>
        <p:spPr>
          <a:xfrm>
            <a:off x="1188000" y="2638590"/>
            <a:ext cx="4500300" cy="792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CO-DESIGN</a:t>
            </a:r>
            <a:endParaRPr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19838d3e92_0_967"/>
          <p:cNvSpPr/>
          <p:nvPr/>
        </p:nvSpPr>
        <p:spPr>
          <a:xfrm>
            <a:off x="2699525" y="3152250"/>
            <a:ext cx="1187100" cy="5946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119838d3e92_0_967"/>
          <p:cNvSpPr/>
          <p:nvPr/>
        </p:nvSpPr>
        <p:spPr>
          <a:xfrm>
            <a:off x="2162525" y="2058601"/>
            <a:ext cx="12738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119838d3e92_0_967"/>
          <p:cNvSpPr txBox="1"/>
          <p:nvPr/>
        </p:nvSpPr>
        <p:spPr>
          <a:xfrm rot="869">
            <a:off x="2172993" y="2090755"/>
            <a:ext cx="1187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GoShip</a:t>
            </a:r>
            <a:r>
              <a:rPr lang="en-GB" sz="1600" b="0" i="0" u="none" strike="noStrike" cap="none">
                <a:solidFill>
                  <a:srgbClr val="000000"/>
                </a:solidFill>
                <a:latin typeface="Roboto"/>
                <a:ea typeface="Roboto"/>
                <a:cs typeface="Roboto"/>
                <a:sym typeface="Roboto"/>
              </a:rPr>
              <a:t> </a:t>
            </a:r>
            <a:r>
              <a:rPr lang="en-GB" sz="1600" b="0" i="0" u="none" strike="noStrike" cap="none">
                <a:solidFill>
                  <a:schemeClr val="lt1"/>
                </a:solidFill>
                <a:latin typeface="Roboto"/>
                <a:ea typeface="Roboto"/>
                <a:cs typeface="Roboto"/>
                <a:sym typeface="Roboto"/>
              </a:rPr>
              <a:t>Evolve</a:t>
            </a:r>
            <a:endParaRPr sz="1600" b="0" i="0" u="none" strike="noStrike" cap="none">
              <a:solidFill>
                <a:schemeClr val="lt1"/>
              </a:solidFill>
              <a:latin typeface="Roboto"/>
              <a:ea typeface="Roboto"/>
              <a:cs typeface="Roboto"/>
              <a:sym typeface="Roboto"/>
            </a:endParaRPr>
          </a:p>
        </p:txBody>
      </p:sp>
      <p:sp>
        <p:nvSpPr>
          <p:cNvPr id="260" name="Google Shape;260;g119838d3e92_0_967"/>
          <p:cNvSpPr txBox="1">
            <a:spLocks noGrp="1"/>
          </p:cNvSpPr>
          <p:nvPr>
            <p:ph type="title"/>
          </p:nvPr>
        </p:nvSpPr>
        <p:spPr>
          <a:xfrm>
            <a:off x="254000" y="-38500"/>
            <a:ext cx="12192000" cy="89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100"/>
              <a:buNone/>
            </a:pPr>
            <a:r>
              <a:rPr lang="en-GB" b="1">
                <a:latin typeface="Barlow Semi Condensed"/>
                <a:ea typeface="Barlow Semi Condensed"/>
                <a:cs typeface="Barlow Semi Condensed"/>
                <a:sym typeface="Barlow Semi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Working together</a:t>
            </a:r>
            <a:r>
              <a:rPr lang="en-GB" b="1">
                <a:latin typeface="Barlow Semi Condensed"/>
                <a:ea typeface="Barlow Semi Condensed"/>
                <a:cs typeface="Barlow Semi Condensed"/>
                <a:sym typeface="Barlow Semi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elevated level of collaboration for the Decade</a:t>
            </a:r>
            <a:endParaRPr b="1">
              <a:latin typeface="Barlow Semi Condensed"/>
              <a:ea typeface="Barlow Semi Condensed"/>
              <a:cs typeface="Barlow Semi Condensed"/>
              <a:sym typeface="Barlow Semi Condensed"/>
            </a:endParaRPr>
          </a:p>
        </p:txBody>
      </p:sp>
      <p:pic>
        <p:nvPicPr>
          <p:cNvPr id="261" name="Google Shape;261;g119838d3e92_0_967"/>
          <p:cNvPicPr preferRelativeResize="0"/>
          <p:nvPr/>
        </p:nvPicPr>
        <p:blipFill rotWithShape="1">
          <a:blip r:embed="rId3">
            <a:alphaModFix/>
          </a:blip>
          <a:srcRect/>
          <a:stretch/>
        </p:blipFill>
        <p:spPr>
          <a:xfrm>
            <a:off x="4466689" y="2827975"/>
            <a:ext cx="3171174" cy="3485649"/>
          </a:xfrm>
          <a:prstGeom prst="rect">
            <a:avLst/>
          </a:prstGeom>
          <a:noFill/>
          <a:ln>
            <a:noFill/>
          </a:ln>
        </p:spPr>
      </p:pic>
      <p:sp>
        <p:nvSpPr>
          <p:cNvPr id="262" name="Google Shape;262;g119838d3e92_0_967"/>
          <p:cNvSpPr/>
          <p:nvPr/>
        </p:nvSpPr>
        <p:spPr>
          <a:xfrm>
            <a:off x="1617300" y="1447800"/>
            <a:ext cx="1273800" cy="5946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Helvetica Neue"/>
              <a:buNone/>
            </a:pPr>
            <a:r>
              <a:rPr lang="en-GB" sz="1600" b="0" i="0" u="none" strike="noStrike" cap="none">
                <a:solidFill>
                  <a:schemeClr val="lt1"/>
                </a:solidFill>
                <a:latin typeface="Roboto"/>
                <a:ea typeface="Roboto"/>
                <a:cs typeface="Roboto"/>
                <a:sym typeface="Roboto"/>
              </a:rPr>
              <a:t>OASIS</a:t>
            </a:r>
            <a:endParaRPr sz="1600" b="0" i="0" u="none" strike="noStrike" cap="none">
              <a:solidFill>
                <a:schemeClr val="lt1"/>
              </a:solidFill>
              <a:latin typeface="Roboto"/>
              <a:ea typeface="Roboto"/>
              <a:cs typeface="Roboto"/>
              <a:sym typeface="Roboto"/>
            </a:endParaRPr>
          </a:p>
        </p:txBody>
      </p:sp>
      <p:sp>
        <p:nvSpPr>
          <p:cNvPr id="263" name="Google Shape;263;g119838d3e92_0_967"/>
          <p:cNvSpPr/>
          <p:nvPr/>
        </p:nvSpPr>
        <p:spPr>
          <a:xfrm>
            <a:off x="7569200" y="4660900"/>
            <a:ext cx="2010600" cy="12447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Coastal resilience programmes</a:t>
            </a:r>
            <a:endParaRPr sz="1600" b="0" i="0" u="none" strike="noStrike" cap="none">
              <a:solidFill>
                <a:schemeClr val="lt1"/>
              </a:solidFill>
              <a:latin typeface="Roboto"/>
              <a:ea typeface="Roboto"/>
              <a:cs typeface="Roboto"/>
              <a:sym typeface="Roboto"/>
            </a:endParaRPr>
          </a:p>
        </p:txBody>
      </p:sp>
      <p:sp>
        <p:nvSpPr>
          <p:cNvPr id="264" name="Google Shape;264;g119838d3e92_0_967"/>
          <p:cNvSpPr/>
          <p:nvPr/>
        </p:nvSpPr>
        <p:spPr>
          <a:xfrm>
            <a:off x="482599" y="1924050"/>
            <a:ext cx="15132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OBON</a:t>
            </a:r>
            <a:endParaRPr sz="1600" b="0" i="0" u="none" strike="noStrike" cap="none">
              <a:solidFill>
                <a:schemeClr val="lt1"/>
              </a:solidFill>
              <a:latin typeface="Roboto"/>
              <a:ea typeface="Roboto"/>
              <a:cs typeface="Roboto"/>
              <a:sym typeface="Roboto"/>
            </a:endParaRPr>
          </a:p>
        </p:txBody>
      </p:sp>
      <p:sp>
        <p:nvSpPr>
          <p:cNvPr id="265" name="Google Shape;265;g119838d3e92_0_967"/>
          <p:cNvSpPr/>
          <p:nvPr/>
        </p:nvSpPr>
        <p:spPr>
          <a:xfrm>
            <a:off x="177800" y="922975"/>
            <a:ext cx="15132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Marine Life 2030</a:t>
            </a:r>
            <a:endParaRPr sz="1600" b="0" i="0" u="none" strike="noStrike" cap="none">
              <a:solidFill>
                <a:schemeClr val="lt1"/>
              </a:solidFill>
              <a:latin typeface="Roboto"/>
              <a:ea typeface="Roboto"/>
              <a:cs typeface="Roboto"/>
              <a:sym typeface="Roboto"/>
            </a:endParaRPr>
          </a:p>
        </p:txBody>
      </p:sp>
      <p:sp>
        <p:nvSpPr>
          <p:cNvPr id="266" name="Google Shape;266;g119838d3e92_0_967"/>
          <p:cNvSpPr/>
          <p:nvPr/>
        </p:nvSpPr>
        <p:spPr>
          <a:xfrm>
            <a:off x="8326356" y="1018412"/>
            <a:ext cx="17907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Helvetica Neue"/>
              <a:buNone/>
            </a:pPr>
            <a:r>
              <a:rPr lang="en-GB" sz="1600" b="0" i="0" u="none" strike="noStrike" cap="none">
                <a:solidFill>
                  <a:schemeClr val="lt1"/>
                </a:solidFill>
                <a:latin typeface="Roboto"/>
                <a:ea typeface="Roboto"/>
                <a:cs typeface="Roboto"/>
                <a:sym typeface="Roboto"/>
              </a:rPr>
              <a:t>DITTO</a:t>
            </a:r>
            <a:endParaRPr sz="16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chemeClr val="lt1"/>
              </a:buClr>
              <a:buSzPts val="1400"/>
              <a:buFont typeface="Helvetica Neue"/>
              <a:buNone/>
            </a:pPr>
            <a:r>
              <a:rPr lang="en-GB" sz="1600" b="0" i="0" u="none" strike="noStrike" cap="none">
                <a:solidFill>
                  <a:schemeClr val="lt1"/>
                </a:solidFill>
                <a:latin typeface="Roboto"/>
                <a:ea typeface="Roboto"/>
                <a:cs typeface="Roboto"/>
                <a:sym typeface="Roboto"/>
              </a:rPr>
              <a:t>Digital twin oceans</a:t>
            </a:r>
            <a:endParaRPr sz="1600" b="0" i="0" u="none" strike="noStrike" cap="none">
              <a:solidFill>
                <a:schemeClr val="lt1"/>
              </a:solidFill>
              <a:latin typeface="Roboto"/>
              <a:ea typeface="Roboto"/>
              <a:cs typeface="Roboto"/>
              <a:sym typeface="Roboto"/>
            </a:endParaRPr>
          </a:p>
        </p:txBody>
      </p:sp>
      <p:sp>
        <p:nvSpPr>
          <p:cNvPr id="267" name="Google Shape;267;g119838d3e92_0_967"/>
          <p:cNvSpPr/>
          <p:nvPr/>
        </p:nvSpPr>
        <p:spPr>
          <a:xfrm>
            <a:off x="852775" y="5219000"/>
            <a:ext cx="1568100" cy="97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IOC Marine Policy</a:t>
            </a:r>
            <a:endParaRPr sz="1600" b="0" i="0" u="none" strike="noStrike" cap="none">
              <a:solidFill>
                <a:schemeClr val="lt1"/>
              </a:solidFill>
              <a:latin typeface="Roboto"/>
              <a:ea typeface="Roboto"/>
              <a:cs typeface="Roboto"/>
              <a:sym typeface="Roboto"/>
            </a:endParaRPr>
          </a:p>
        </p:txBody>
      </p:sp>
      <p:sp>
        <p:nvSpPr>
          <p:cNvPr id="268" name="Google Shape;268;g119838d3e92_0_967"/>
          <p:cNvSpPr/>
          <p:nvPr/>
        </p:nvSpPr>
        <p:spPr>
          <a:xfrm>
            <a:off x="3360375" y="182260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19838d3e92_0_967"/>
          <p:cNvSpPr txBox="1"/>
          <p:nvPr/>
        </p:nvSpPr>
        <p:spPr>
          <a:xfrm>
            <a:off x="3369500" y="195552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OneArgo</a:t>
            </a:r>
            <a:endParaRPr sz="1600" b="0" i="0" u="none" strike="noStrike" cap="none">
              <a:solidFill>
                <a:schemeClr val="lt1"/>
              </a:solidFill>
              <a:latin typeface="Roboto"/>
              <a:ea typeface="Roboto"/>
              <a:cs typeface="Roboto"/>
              <a:sym typeface="Roboto"/>
            </a:endParaRPr>
          </a:p>
        </p:txBody>
      </p:sp>
      <p:sp>
        <p:nvSpPr>
          <p:cNvPr id="270" name="Google Shape;270;g119838d3e92_0_967"/>
          <p:cNvSpPr/>
          <p:nvPr/>
        </p:nvSpPr>
        <p:spPr>
          <a:xfrm>
            <a:off x="4223525" y="13234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19838d3e92_0_967"/>
          <p:cNvSpPr txBox="1"/>
          <p:nvPr/>
        </p:nvSpPr>
        <p:spPr>
          <a:xfrm>
            <a:off x="4232650" y="145637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Odyssey</a:t>
            </a:r>
            <a:endParaRPr sz="1600" b="0" i="0" u="none" strike="noStrike" cap="none">
              <a:solidFill>
                <a:schemeClr val="lt1"/>
              </a:solidFill>
              <a:latin typeface="Roboto"/>
              <a:ea typeface="Roboto"/>
              <a:cs typeface="Roboto"/>
              <a:sym typeface="Roboto"/>
            </a:endParaRPr>
          </a:p>
        </p:txBody>
      </p:sp>
      <p:sp>
        <p:nvSpPr>
          <p:cNvPr id="272" name="Google Shape;272;g119838d3e92_0_967"/>
          <p:cNvSpPr/>
          <p:nvPr/>
        </p:nvSpPr>
        <p:spPr>
          <a:xfrm>
            <a:off x="5061725" y="18568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119838d3e92_0_967"/>
          <p:cNvSpPr txBox="1"/>
          <p:nvPr/>
        </p:nvSpPr>
        <p:spPr>
          <a:xfrm>
            <a:off x="5070850" y="198977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AniBOS</a:t>
            </a:r>
            <a:endParaRPr sz="1600" b="0" i="0" u="none" strike="noStrike" cap="none">
              <a:solidFill>
                <a:schemeClr val="lt1"/>
              </a:solidFill>
              <a:latin typeface="Roboto"/>
              <a:ea typeface="Roboto"/>
              <a:cs typeface="Roboto"/>
              <a:sym typeface="Roboto"/>
            </a:endParaRPr>
          </a:p>
        </p:txBody>
      </p:sp>
      <p:sp>
        <p:nvSpPr>
          <p:cNvPr id="274" name="Google Shape;274;g119838d3e92_0_967"/>
          <p:cNvSpPr/>
          <p:nvPr/>
        </p:nvSpPr>
        <p:spPr>
          <a:xfrm>
            <a:off x="1327925" y="2923650"/>
            <a:ext cx="1385400" cy="8952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119838d3e92_0_967"/>
          <p:cNvSpPr txBox="1"/>
          <p:nvPr/>
        </p:nvSpPr>
        <p:spPr>
          <a:xfrm>
            <a:off x="1337050" y="2980375"/>
            <a:ext cx="1385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300 MERMAIDS</a:t>
            </a:r>
            <a:endParaRPr sz="1600" b="0" i="0" u="none" strike="noStrike" cap="none">
              <a:solidFill>
                <a:schemeClr val="lt1"/>
              </a:solidFill>
              <a:latin typeface="Roboto"/>
              <a:ea typeface="Roboto"/>
              <a:cs typeface="Roboto"/>
              <a:sym typeface="Roboto"/>
            </a:endParaRPr>
          </a:p>
        </p:txBody>
      </p:sp>
      <p:sp>
        <p:nvSpPr>
          <p:cNvPr id="276" name="Google Shape;276;g119838d3e92_0_967"/>
          <p:cNvSpPr/>
          <p:nvPr/>
        </p:nvSpPr>
        <p:spPr>
          <a:xfrm>
            <a:off x="6208775" y="1552050"/>
            <a:ext cx="2313000" cy="8952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119838d3e92_0_967"/>
          <p:cNvSpPr txBox="1"/>
          <p:nvPr/>
        </p:nvSpPr>
        <p:spPr>
          <a:xfrm>
            <a:off x="6228925" y="1583850"/>
            <a:ext cx="2313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Integrated ocean observing NW Atlantic</a:t>
            </a:r>
            <a:endParaRPr sz="1600" b="0" i="0" u="none" strike="noStrike" cap="none">
              <a:solidFill>
                <a:schemeClr val="lt1"/>
              </a:solidFill>
              <a:latin typeface="Roboto"/>
              <a:ea typeface="Roboto"/>
              <a:cs typeface="Roboto"/>
              <a:sym typeface="Roboto"/>
            </a:endParaRPr>
          </a:p>
        </p:txBody>
      </p:sp>
      <p:sp>
        <p:nvSpPr>
          <p:cNvPr id="278" name="Google Shape;278;g119838d3e92_0_967"/>
          <p:cNvSpPr/>
          <p:nvPr/>
        </p:nvSpPr>
        <p:spPr>
          <a:xfrm>
            <a:off x="5366525" y="10948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19838d3e92_0_967"/>
          <p:cNvSpPr txBox="1"/>
          <p:nvPr/>
        </p:nvSpPr>
        <p:spPr>
          <a:xfrm>
            <a:off x="5375650" y="122777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COCAS</a:t>
            </a:r>
            <a:endParaRPr sz="1600" b="0" i="0" u="none" strike="noStrike" cap="none">
              <a:solidFill>
                <a:schemeClr val="lt1"/>
              </a:solidFill>
              <a:latin typeface="Roboto"/>
              <a:ea typeface="Roboto"/>
              <a:cs typeface="Roboto"/>
              <a:sym typeface="Roboto"/>
            </a:endParaRPr>
          </a:p>
        </p:txBody>
      </p:sp>
      <p:sp>
        <p:nvSpPr>
          <p:cNvPr id="280" name="Google Shape;280;g119838d3e92_0_967"/>
          <p:cNvSpPr/>
          <p:nvPr/>
        </p:nvSpPr>
        <p:spPr>
          <a:xfrm>
            <a:off x="1258050" y="3761850"/>
            <a:ext cx="3160500" cy="9780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119838d3e92_0_967"/>
          <p:cNvSpPr txBox="1"/>
          <p:nvPr/>
        </p:nvSpPr>
        <p:spPr>
          <a:xfrm>
            <a:off x="1268767" y="3894775"/>
            <a:ext cx="3160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Ocean monitoring &amp; prediction: Gulf of Mexico / Caribbean</a:t>
            </a:r>
            <a:endParaRPr sz="1600" b="0" i="0" u="none" strike="noStrike" cap="none">
              <a:solidFill>
                <a:schemeClr val="lt1"/>
              </a:solidFill>
              <a:latin typeface="Roboto"/>
              <a:ea typeface="Roboto"/>
              <a:cs typeface="Roboto"/>
              <a:sym typeface="Roboto"/>
            </a:endParaRPr>
          </a:p>
        </p:txBody>
      </p:sp>
      <p:sp>
        <p:nvSpPr>
          <p:cNvPr id="282" name="Google Shape;282;g119838d3e92_0_967"/>
          <p:cNvSpPr/>
          <p:nvPr/>
        </p:nvSpPr>
        <p:spPr>
          <a:xfrm>
            <a:off x="5903975" y="2390250"/>
            <a:ext cx="2713200" cy="12447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119838d3e92_0_967"/>
          <p:cNvSpPr txBox="1"/>
          <p:nvPr/>
        </p:nvSpPr>
        <p:spPr>
          <a:xfrm>
            <a:off x="5904925" y="2650650"/>
            <a:ext cx="27132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Recent behavior of cyclones and marine heatwaves [Bangladesh]</a:t>
            </a:r>
            <a:endParaRPr sz="1600" b="0" i="0" u="none" strike="noStrike" cap="none">
              <a:solidFill>
                <a:schemeClr val="lt1"/>
              </a:solidFill>
              <a:latin typeface="Roboto"/>
              <a:ea typeface="Roboto"/>
              <a:cs typeface="Roboto"/>
              <a:sym typeface="Roboto"/>
            </a:endParaRPr>
          </a:p>
        </p:txBody>
      </p:sp>
      <p:sp>
        <p:nvSpPr>
          <p:cNvPr id="284" name="Google Shape;284;g119838d3e92_0_967"/>
          <p:cNvSpPr/>
          <p:nvPr/>
        </p:nvSpPr>
        <p:spPr>
          <a:xfrm>
            <a:off x="8478750" y="2978150"/>
            <a:ext cx="2010600" cy="7563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Helvetica Neue"/>
              <a:buNone/>
            </a:pPr>
            <a:r>
              <a:rPr lang="en-GB" sz="1600" b="0" i="0" u="none" strike="noStrike" cap="none">
                <a:solidFill>
                  <a:schemeClr val="lt1"/>
                </a:solidFill>
                <a:latin typeface="Roboto"/>
                <a:ea typeface="Roboto"/>
                <a:cs typeface="Roboto"/>
                <a:sym typeface="Roboto"/>
              </a:rPr>
              <a:t>ForeSea / OceanPredict</a:t>
            </a:r>
            <a:endParaRPr sz="1600" b="0" i="0" u="none" strike="noStrike" cap="none">
              <a:solidFill>
                <a:schemeClr val="lt1"/>
              </a:solidFill>
              <a:latin typeface="Roboto"/>
              <a:ea typeface="Roboto"/>
              <a:cs typeface="Roboto"/>
              <a:sym typeface="Roboto"/>
            </a:endParaRPr>
          </a:p>
        </p:txBody>
      </p:sp>
      <p:sp>
        <p:nvSpPr>
          <p:cNvPr id="285" name="Google Shape;285;g119838d3e92_0_967"/>
          <p:cNvSpPr/>
          <p:nvPr/>
        </p:nvSpPr>
        <p:spPr>
          <a:xfrm>
            <a:off x="3461525" y="25426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119838d3e92_0_967"/>
          <p:cNvSpPr txBox="1"/>
          <p:nvPr/>
        </p:nvSpPr>
        <p:spPr>
          <a:xfrm>
            <a:off x="3470650" y="2599375"/>
            <a:ext cx="1145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SMART cables</a:t>
            </a:r>
            <a:endParaRPr sz="1600" b="0" i="0" u="none" strike="noStrike" cap="none">
              <a:solidFill>
                <a:schemeClr val="lt1"/>
              </a:solidFill>
              <a:latin typeface="Roboto"/>
              <a:ea typeface="Roboto"/>
              <a:cs typeface="Roboto"/>
              <a:sym typeface="Roboto"/>
            </a:endParaRPr>
          </a:p>
        </p:txBody>
      </p:sp>
      <p:sp>
        <p:nvSpPr>
          <p:cNvPr id="287" name="Google Shape;287;g119838d3e92_0_967"/>
          <p:cNvSpPr txBox="1"/>
          <p:nvPr/>
        </p:nvSpPr>
        <p:spPr>
          <a:xfrm>
            <a:off x="2937250" y="3208975"/>
            <a:ext cx="7533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Roboto"/>
                <a:ea typeface="Roboto"/>
                <a:cs typeface="Roboto"/>
                <a:sym typeface="Roboto"/>
              </a:rPr>
              <a:t>ICOS</a:t>
            </a:r>
            <a:endParaRPr sz="1600" b="0" i="0" u="none" strike="noStrike" cap="none">
              <a:solidFill>
                <a:schemeClr val="lt1"/>
              </a:solidFill>
              <a:latin typeface="Roboto"/>
              <a:ea typeface="Roboto"/>
              <a:cs typeface="Roboto"/>
              <a:sym typeface="Roboto"/>
            </a:endParaRPr>
          </a:p>
        </p:txBody>
      </p:sp>
      <p:sp>
        <p:nvSpPr>
          <p:cNvPr id="288" name="Google Shape;288;g119838d3e92_0_967"/>
          <p:cNvSpPr/>
          <p:nvPr/>
        </p:nvSpPr>
        <p:spPr>
          <a:xfrm>
            <a:off x="0" y="6131022"/>
            <a:ext cx="1379100" cy="573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9" name="Google Shape;289;g119838d3e92_0_967"/>
          <p:cNvSpPr/>
          <p:nvPr/>
        </p:nvSpPr>
        <p:spPr>
          <a:xfrm>
            <a:off x="8795025" y="2074475"/>
            <a:ext cx="15681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Ocean Practices (OBPS)</a:t>
            </a:r>
            <a:endParaRPr sz="1600" b="0" i="0" u="none" strike="noStrike" cap="none">
              <a:solidFill>
                <a:schemeClr val="lt1"/>
              </a:solidFill>
              <a:latin typeface="Roboto"/>
              <a:ea typeface="Roboto"/>
              <a:cs typeface="Roboto"/>
              <a:sym typeface="Roboto"/>
            </a:endParaRPr>
          </a:p>
        </p:txBody>
      </p:sp>
      <p:sp>
        <p:nvSpPr>
          <p:cNvPr id="290" name="Google Shape;290;g119838d3e92_0_967"/>
          <p:cNvSpPr/>
          <p:nvPr/>
        </p:nvSpPr>
        <p:spPr>
          <a:xfrm>
            <a:off x="9579800" y="4397900"/>
            <a:ext cx="9603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Argo</a:t>
            </a:r>
            <a:endParaRPr sz="1600" b="0" i="0" u="none" strike="noStrike" cap="none">
              <a:solidFill>
                <a:schemeClr val="lt1"/>
              </a:solidFill>
              <a:latin typeface="Roboto"/>
              <a:ea typeface="Roboto"/>
              <a:cs typeface="Roboto"/>
              <a:sym typeface="Roboto"/>
            </a:endParaRPr>
          </a:p>
        </p:txBody>
      </p:sp>
      <p:sp>
        <p:nvSpPr>
          <p:cNvPr id="291" name="Google Shape;291;g119838d3e92_0_967"/>
          <p:cNvSpPr/>
          <p:nvPr/>
        </p:nvSpPr>
        <p:spPr>
          <a:xfrm>
            <a:off x="2503875" y="818150"/>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IODE</a:t>
            </a:r>
            <a:endParaRPr sz="1600" b="0" i="0" u="none" strike="noStrike" cap="none">
              <a:solidFill>
                <a:schemeClr val="lt1"/>
              </a:solidFill>
              <a:latin typeface="Roboto"/>
              <a:ea typeface="Roboto"/>
              <a:cs typeface="Roboto"/>
              <a:sym typeface="Roboto"/>
            </a:endParaRPr>
          </a:p>
        </p:txBody>
      </p:sp>
      <p:sp>
        <p:nvSpPr>
          <p:cNvPr id="292" name="Google Shape;292;g119838d3e92_0_967"/>
          <p:cNvSpPr/>
          <p:nvPr/>
        </p:nvSpPr>
        <p:spPr>
          <a:xfrm>
            <a:off x="10636425" y="2928674"/>
            <a:ext cx="15681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Mercator</a:t>
            </a:r>
            <a:endParaRPr sz="1600" b="0" i="0" u="none" strike="noStrike" cap="none">
              <a:solidFill>
                <a:schemeClr val="lt1"/>
              </a:solidFill>
              <a:latin typeface="Roboto"/>
              <a:ea typeface="Roboto"/>
              <a:cs typeface="Roboto"/>
              <a:sym typeface="Roboto"/>
            </a:endParaRPr>
          </a:p>
        </p:txBody>
      </p:sp>
      <p:sp>
        <p:nvSpPr>
          <p:cNvPr id="293" name="Google Shape;293;g119838d3e92_0_967"/>
          <p:cNvSpPr/>
          <p:nvPr/>
        </p:nvSpPr>
        <p:spPr>
          <a:xfrm>
            <a:off x="10489350" y="1739113"/>
            <a:ext cx="1568100" cy="97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Bio-Eco Panel</a:t>
            </a:r>
            <a:endParaRPr sz="1600" b="0" i="0" u="none" strike="noStrike" cap="none">
              <a:solidFill>
                <a:schemeClr val="lt1"/>
              </a:solidFill>
              <a:latin typeface="Roboto"/>
              <a:ea typeface="Roboto"/>
              <a:cs typeface="Roboto"/>
              <a:sym typeface="Roboto"/>
            </a:endParaRPr>
          </a:p>
        </p:txBody>
      </p:sp>
      <p:sp>
        <p:nvSpPr>
          <p:cNvPr id="294" name="Google Shape;294;g119838d3e92_0_967"/>
          <p:cNvSpPr/>
          <p:nvPr/>
        </p:nvSpPr>
        <p:spPr>
          <a:xfrm>
            <a:off x="2548438" y="5547675"/>
            <a:ext cx="1790700" cy="1169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Copernicus Climate Change Service</a:t>
            </a:r>
            <a:endParaRPr sz="1600" b="0" i="0" u="none" strike="noStrike" cap="none">
              <a:solidFill>
                <a:schemeClr val="lt1"/>
              </a:solidFill>
              <a:latin typeface="Roboto"/>
              <a:ea typeface="Roboto"/>
              <a:cs typeface="Roboto"/>
              <a:sym typeface="Roboto"/>
            </a:endParaRPr>
          </a:p>
        </p:txBody>
      </p:sp>
      <p:sp>
        <p:nvSpPr>
          <p:cNvPr id="295" name="Google Shape;295;g119838d3e92_0_967"/>
          <p:cNvSpPr/>
          <p:nvPr/>
        </p:nvSpPr>
        <p:spPr>
          <a:xfrm>
            <a:off x="3658025" y="818138"/>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MOi</a:t>
            </a:r>
            <a:endParaRPr sz="1600" b="0" i="0" u="none" strike="noStrike" cap="none">
              <a:solidFill>
                <a:schemeClr val="lt1"/>
              </a:solidFill>
              <a:latin typeface="Roboto"/>
              <a:ea typeface="Roboto"/>
              <a:cs typeface="Roboto"/>
              <a:sym typeface="Roboto"/>
            </a:endParaRPr>
          </a:p>
        </p:txBody>
      </p:sp>
      <p:sp>
        <p:nvSpPr>
          <p:cNvPr id="296" name="Google Shape;296;g119838d3e92_0_967"/>
          <p:cNvSpPr/>
          <p:nvPr/>
        </p:nvSpPr>
        <p:spPr>
          <a:xfrm>
            <a:off x="2677000" y="4844225"/>
            <a:ext cx="12738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ECMWF</a:t>
            </a:r>
            <a:endParaRPr sz="1600" b="0" i="0" u="none" strike="noStrike" cap="none">
              <a:solidFill>
                <a:schemeClr val="lt1"/>
              </a:solidFill>
              <a:latin typeface="Roboto"/>
              <a:ea typeface="Roboto"/>
              <a:cs typeface="Roboto"/>
              <a:sym typeface="Roboto"/>
            </a:endParaRPr>
          </a:p>
        </p:txBody>
      </p:sp>
      <p:sp>
        <p:nvSpPr>
          <p:cNvPr id="297" name="Google Shape;297;g119838d3e92_0_967"/>
          <p:cNvSpPr/>
          <p:nvPr/>
        </p:nvSpPr>
        <p:spPr>
          <a:xfrm>
            <a:off x="64800" y="3429000"/>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WMO</a:t>
            </a:r>
            <a:endParaRPr sz="1600" b="0" i="0" u="none" strike="noStrike" cap="none">
              <a:solidFill>
                <a:schemeClr val="lt1"/>
              </a:solidFill>
              <a:latin typeface="Roboto"/>
              <a:ea typeface="Roboto"/>
              <a:cs typeface="Roboto"/>
              <a:sym typeface="Roboto"/>
            </a:endParaRPr>
          </a:p>
        </p:txBody>
      </p:sp>
      <p:sp>
        <p:nvSpPr>
          <p:cNvPr id="298" name="Google Shape;298;g119838d3e92_0_967"/>
          <p:cNvSpPr/>
          <p:nvPr/>
        </p:nvSpPr>
        <p:spPr>
          <a:xfrm>
            <a:off x="361850" y="4387038"/>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WCRP</a:t>
            </a:r>
            <a:endParaRPr sz="1600" b="0" i="0" u="none" strike="noStrike" cap="none">
              <a:solidFill>
                <a:schemeClr val="lt1"/>
              </a:solidFill>
              <a:latin typeface="Roboto"/>
              <a:ea typeface="Roboto"/>
              <a:cs typeface="Roboto"/>
              <a:sym typeface="Roboto"/>
            </a:endParaRPr>
          </a:p>
        </p:txBody>
      </p:sp>
      <p:sp>
        <p:nvSpPr>
          <p:cNvPr id="299" name="Google Shape;299;g119838d3e92_0_967"/>
          <p:cNvSpPr/>
          <p:nvPr/>
        </p:nvSpPr>
        <p:spPr>
          <a:xfrm>
            <a:off x="2891863" y="1320375"/>
            <a:ext cx="12738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GCOS</a:t>
            </a:r>
            <a:endParaRPr sz="1600" b="0" i="0" u="none" strike="noStrike" cap="none">
              <a:solidFill>
                <a:schemeClr val="lt1"/>
              </a:solidFill>
              <a:latin typeface="Roboto"/>
              <a:ea typeface="Roboto"/>
              <a:cs typeface="Roboto"/>
              <a:sym typeface="Roboto"/>
            </a:endParaRPr>
          </a:p>
        </p:txBody>
      </p:sp>
      <p:sp>
        <p:nvSpPr>
          <p:cNvPr id="300" name="Google Shape;300;g119838d3e92_0_967"/>
          <p:cNvSpPr/>
          <p:nvPr/>
        </p:nvSpPr>
        <p:spPr>
          <a:xfrm>
            <a:off x="4950900" y="643088"/>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MBON</a:t>
            </a:r>
            <a:endParaRPr sz="1600" b="0" i="0" u="none" strike="noStrike" cap="none">
              <a:solidFill>
                <a:schemeClr val="lt1"/>
              </a:solidFill>
              <a:latin typeface="Roboto"/>
              <a:ea typeface="Roboto"/>
              <a:cs typeface="Roboto"/>
              <a:sym typeface="Roboto"/>
            </a:endParaRPr>
          </a:p>
        </p:txBody>
      </p:sp>
      <p:sp>
        <p:nvSpPr>
          <p:cNvPr id="301" name="Google Shape;301;g119838d3e92_0_967"/>
          <p:cNvSpPr/>
          <p:nvPr/>
        </p:nvSpPr>
        <p:spPr>
          <a:xfrm>
            <a:off x="6132575" y="740213"/>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SOCIB</a:t>
            </a:r>
            <a:endParaRPr sz="1600" b="0" i="0" u="none" strike="noStrike" cap="none">
              <a:solidFill>
                <a:schemeClr val="lt1"/>
              </a:solidFill>
              <a:latin typeface="Roboto"/>
              <a:ea typeface="Roboto"/>
              <a:cs typeface="Roboto"/>
              <a:sym typeface="Roboto"/>
            </a:endParaRPr>
          </a:p>
        </p:txBody>
      </p:sp>
      <p:sp>
        <p:nvSpPr>
          <p:cNvPr id="302" name="Google Shape;302;g119838d3e92_0_967"/>
          <p:cNvSpPr/>
          <p:nvPr/>
        </p:nvSpPr>
        <p:spPr>
          <a:xfrm>
            <a:off x="7148250" y="881253"/>
            <a:ext cx="11451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UNEP WCMC</a:t>
            </a:r>
            <a:endParaRPr sz="1600" b="0" i="0" u="none" strike="noStrike" cap="none">
              <a:solidFill>
                <a:schemeClr val="lt1"/>
              </a:solidFill>
              <a:latin typeface="Roboto"/>
              <a:ea typeface="Roboto"/>
              <a:cs typeface="Roboto"/>
              <a:sym typeface="Roboto"/>
            </a:endParaRPr>
          </a:p>
        </p:txBody>
      </p:sp>
      <p:sp>
        <p:nvSpPr>
          <p:cNvPr id="303" name="Google Shape;303;g119838d3e92_0_967"/>
          <p:cNvSpPr/>
          <p:nvPr/>
        </p:nvSpPr>
        <p:spPr>
          <a:xfrm>
            <a:off x="10851625" y="4524100"/>
            <a:ext cx="9603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IMOS</a:t>
            </a:r>
            <a:endParaRPr sz="1600" b="0" i="0" u="none" strike="noStrike" cap="none">
              <a:solidFill>
                <a:schemeClr val="lt1"/>
              </a:solidFill>
              <a:latin typeface="Roboto"/>
              <a:ea typeface="Roboto"/>
              <a:cs typeface="Roboto"/>
              <a:sym typeface="Roboto"/>
            </a:endParaRPr>
          </a:p>
        </p:txBody>
      </p:sp>
      <p:sp>
        <p:nvSpPr>
          <p:cNvPr id="304" name="Google Shape;304;g119838d3e92_0_967"/>
          <p:cNvSpPr/>
          <p:nvPr/>
        </p:nvSpPr>
        <p:spPr>
          <a:xfrm>
            <a:off x="10347925" y="904800"/>
            <a:ext cx="9603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IOOS</a:t>
            </a:r>
            <a:endParaRPr sz="1600" b="0" i="0" u="none" strike="noStrike" cap="none">
              <a:solidFill>
                <a:schemeClr val="lt1"/>
              </a:solidFill>
              <a:latin typeface="Roboto"/>
              <a:ea typeface="Roboto"/>
              <a:cs typeface="Roboto"/>
              <a:sym typeface="Roboto"/>
            </a:endParaRPr>
          </a:p>
        </p:txBody>
      </p:sp>
      <p:sp>
        <p:nvSpPr>
          <p:cNvPr id="305" name="Google Shape;305;g119838d3e92_0_967"/>
          <p:cNvSpPr/>
          <p:nvPr/>
        </p:nvSpPr>
        <p:spPr>
          <a:xfrm>
            <a:off x="9822775" y="5340050"/>
            <a:ext cx="20106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OceanPredict</a:t>
            </a:r>
            <a:endParaRPr sz="1600" b="0" i="0" u="none" strike="noStrike" cap="none">
              <a:solidFill>
                <a:schemeClr val="lt1"/>
              </a:solidFill>
              <a:latin typeface="Roboto"/>
              <a:ea typeface="Roboto"/>
              <a:cs typeface="Roboto"/>
              <a:sym typeface="Roboto"/>
            </a:endParaRPr>
          </a:p>
        </p:txBody>
      </p:sp>
      <p:sp>
        <p:nvSpPr>
          <p:cNvPr id="306" name="Google Shape;306;g119838d3e92_0_967"/>
          <p:cNvSpPr/>
          <p:nvPr/>
        </p:nvSpPr>
        <p:spPr>
          <a:xfrm>
            <a:off x="10826125" y="3717000"/>
            <a:ext cx="12738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GB" sz="1600" b="0" i="0" u="none" strike="noStrike" cap="none">
                <a:solidFill>
                  <a:schemeClr val="lt1"/>
                </a:solidFill>
                <a:latin typeface="Roboto"/>
                <a:ea typeface="Roboto"/>
                <a:cs typeface="Roboto"/>
                <a:sym typeface="Roboto"/>
              </a:rPr>
              <a:t>IOCCP</a:t>
            </a:r>
            <a:endParaRPr sz="1600" b="0" i="0" u="none" strike="noStrike" cap="none">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5100"/>
              <a:buNone/>
            </a:pPr>
            <a:r>
              <a:rPr lang="en-GB"/>
              <a:t>Thank you!</a:t>
            </a:r>
            <a:endParaRPr/>
          </a:p>
        </p:txBody>
      </p:sp>
      <p:sp>
        <p:nvSpPr>
          <p:cNvPr id="312" name="Google Shape;312;p9"/>
          <p:cNvSpPr txBox="1"/>
          <p:nvPr/>
        </p:nvSpPr>
        <p:spPr>
          <a:xfrm>
            <a:off x="11047863" y="90000"/>
            <a:ext cx="1064400" cy="1773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000000"/>
              </a:buClr>
              <a:buSzPts val="900"/>
              <a:buFont typeface="Arial"/>
              <a:buNone/>
            </a:pPr>
            <a:r>
              <a:rPr lang="en-GB" sz="900" b="0" i="0" u="none" strike="noStrike" cap="none">
                <a:solidFill>
                  <a:schemeClr val="accent4"/>
                </a:solidFill>
                <a:latin typeface="Roboto Light"/>
                <a:ea typeface="Roboto Light"/>
                <a:cs typeface="Roboto Light"/>
                <a:sym typeface="Roboto Light"/>
              </a:rPr>
              <a:t>© SOCIB</a:t>
            </a:r>
            <a:endParaRPr sz="1400" b="0" i="0" u="none" strike="noStrike" cap="none">
              <a:solidFill>
                <a:srgbClr val="000000"/>
              </a:solidFill>
              <a:latin typeface="Arial"/>
              <a:ea typeface="Arial"/>
              <a:cs typeface="Arial"/>
              <a:sym typeface="Arial"/>
            </a:endParaRPr>
          </a:p>
        </p:txBody>
      </p:sp>
      <p:pic>
        <p:nvPicPr>
          <p:cNvPr id="313" name="Google Shape;313;p9"/>
          <p:cNvPicPr preferRelativeResize="0">
            <a:picLocks noGrp="1"/>
          </p:cNvPicPr>
          <p:nvPr>
            <p:ph type="pic" idx="2"/>
          </p:nvPr>
        </p:nvPicPr>
        <p:blipFill rotWithShape="1">
          <a:blip r:embed="rId3">
            <a:alphaModFix/>
          </a:blip>
          <a:srcRect/>
          <a:stretch/>
        </p:blipFill>
        <p:spPr>
          <a:xfrm>
            <a:off x="6558000" y="0"/>
            <a:ext cx="5633999" cy="6858001"/>
          </a:xfrm>
          <a:prstGeom prst="rect">
            <a:avLst/>
          </a:prstGeom>
          <a:solidFill>
            <a:srgbClr val="D8D8D8"/>
          </a:solidFill>
          <a:ln>
            <a:noFill/>
          </a:ln>
        </p:spPr>
      </p:pic>
      <p:sp>
        <p:nvSpPr>
          <p:cNvPr id="314" name="Google Shape;314;p9"/>
          <p:cNvSpPr/>
          <p:nvPr/>
        </p:nvSpPr>
        <p:spPr>
          <a:xfrm>
            <a:off x="475500" y="3584450"/>
            <a:ext cx="2560200" cy="585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1495</Words>
  <Application>Microsoft Macintosh PowerPoint</Application>
  <PresentationFormat>Widescreen</PresentationFormat>
  <Paragraphs>221</Paragraphs>
  <Slides>18</Slides>
  <Notes>18</Notes>
  <HiddenSlides>5</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Barlow Semi Condensed SemiBold</vt:lpstr>
      <vt:lpstr>Barlow Semi Condensed</vt:lpstr>
      <vt:lpstr>Roboto Light</vt:lpstr>
      <vt:lpstr>Arial</vt:lpstr>
      <vt:lpstr>Helvetica Neue</vt:lpstr>
      <vt:lpstr>Roboto</vt:lpstr>
      <vt:lpstr>Barlow Semi Condensed Medium</vt:lpstr>
      <vt:lpstr>Trebuchet MS</vt:lpstr>
      <vt:lpstr>Roboto Medium</vt:lpstr>
      <vt:lpstr>GOOS Programme theme</vt:lpstr>
      <vt:lpstr>GOOS Programme theme</vt:lpstr>
      <vt:lpstr>Co-design in the GOOS Ocean Decade Programmes</vt:lpstr>
      <vt:lpstr>GOOS at the heart of the Ocean Decade</vt:lpstr>
      <vt:lpstr>PowerPoint Presentation</vt:lpstr>
      <vt:lpstr>Ocean Observing Co-Design Programme objectives</vt:lpstr>
      <vt:lpstr>Ocean Observing Co-Design </vt:lpstr>
      <vt:lpstr>Exemplars – how they work</vt:lpstr>
      <vt:lpstr>SHAREMED</vt:lpstr>
      <vt:lpstr>Working together: elevated level of collaboration for the Decade</vt:lpstr>
      <vt:lpstr>Thank you!</vt:lpstr>
      <vt:lpstr>The vision</vt:lpstr>
      <vt:lpstr>In focus: Moroccan observing system</vt:lpstr>
      <vt:lpstr>PowerPoint Presentation</vt:lpstr>
      <vt:lpstr>PowerPoint Presentation</vt:lpstr>
      <vt:lpstr>PowerPoint Presentation</vt:lpstr>
      <vt:lpstr>Ocean Observing Co-Design Programme objectives</vt:lpstr>
      <vt:lpstr>The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Co-design in the GOOS Ocean Decade Programmes</dc:title>
  <dc:creator>Operandi Limited</dc:creator>
  <cp:lastModifiedBy>Heslop, Emma</cp:lastModifiedBy>
  <cp:revision>1</cp:revision>
  <dcterms:created xsi:type="dcterms:W3CDTF">2022-01-11T16:35:37Z</dcterms:created>
  <dcterms:modified xsi:type="dcterms:W3CDTF">2022-09-13T20:25:52Z</dcterms:modified>
</cp:coreProperties>
</file>