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403" r:id="rId3"/>
    <p:sldId id="264" r:id="rId4"/>
    <p:sldId id="272" r:id="rId5"/>
    <p:sldId id="405" r:id="rId6"/>
    <p:sldId id="273" r:id="rId7"/>
    <p:sldId id="276" r:id="rId8"/>
    <p:sldId id="406" r:id="rId9"/>
    <p:sldId id="260" r:id="rId10"/>
    <p:sldId id="407" r:id="rId11"/>
    <p:sldId id="408" r:id="rId12"/>
    <p:sldId id="267" r:id="rId13"/>
    <p:sldId id="269" r:id="rId14"/>
    <p:sldId id="281" r:id="rId15"/>
  </p:sldIdLst>
  <p:sldSz cx="9144000" cy="6858000" type="screen4x3"/>
  <p:notesSz cx="9928225" cy="6797675"/>
  <p:defaultTextStyle>
    <a:defPPr>
      <a:defRPr lang="fr-FR"/>
    </a:defPPr>
    <a:lvl1pPr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MS PGothic"/>
        <a:cs typeface="+mn-cs"/>
      </a:defRPr>
    </a:lvl1pPr>
    <a:lvl2pPr marL="4572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MS PGothic"/>
        <a:cs typeface="+mn-cs"/>
      </a:defRPr>
    </a:lvl2pPr>
    <a:lvl3pPr marL="9144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MS PGothic"/>
        <a:cs typeface="+mn-cs"/>
      </a:defRPr>
    </a:lvl3pPr>
    <a:lvl4pPr marL="13716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MS PGothic"/>
        <a:cs typeface="+mn-cs"/>
      </a:defRPr>
    </a:lvl4pPr>
    <a:lvl5pPr marL="18288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MS PGothic"/>
        <a:cs typeface="+mn-cs"/>
      </a:defRPr>
    </a:lvl5pPr>
    <a:lvl6pPr marL="2286000" algn="l" defTabSz="914400">
      <a:defRPr>
        <a:solidFill>
          <a:schemeClr val="tx1"/>
        </a:solidFill>
        <a:latin typeface="Arial"/>
        <a:ea typeface="MS PGothic"/>
        <a:cs typeface="+mn-cs"/>
      </a:defRPr>
    </a:lvl6pPr>
    <a:lvl7pPr marL="2743200" algn="l" defTabSz="914400">
      <a:defRPr>
        <a:solidFill>
          <a:schemeClr val="tx1"/>
        </a:solidFill>
        <a:latin typeface="Arial"/>
        <a:ea typeface="MS PGothic"/>
        <a:cs typeface="+mn-cs"/>
      </a:defRPr>
    </a:lvl7pPr>
    <a:lvl8pPr marL="3200400" algn="l" defTabSz="914400">
      <a:defRPr>
        <a:solidFill>
          <a:schemeClr val="tx1"/>
        </a:solidFill>
        <a:latin typeface="Arial"/>
        <a:ea typeface="MS PGothic"/>
        <a:cs typeface="+mn-cs"/>
      </a:defRPr>
    </a:lvl8pPr>
    <a:lvl9pPr marL="3657600" algn="l" defTabSz="914400">
      <a:defRPr>
        <a:solidFill>
          <a:schemeClr val="tx1"/>
        </a:solidFill>
        <a:latin typeface="Arial"/>
        <a:ea typeface="MS PGothic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094F025-4B8B-D22D-5A70-4A528F627ACD}" name="Vincent FAURE" initials="VF" userId="Vincent FAURE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372" autoAdjust="0"/>
  </p:normalViewPr>
  <p:slideViewPr>
    <p:cSldViewPr>
      <p:cViewPr varScale="1">
        <p:scale>
          <a:sx n="60" d="100"/>
          <a:sy n="60" d="100"/>
        </p:scale>
        <p:origin x="2026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8/10/relationships/authors" Target="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37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0568FF-E68B-4458-BDFA-384A5B0D4462}" type="datetimeFigureOut">
              <a:rPr lang="fr-FR" smtClean="0"/>
              <a:t>13/09/2022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435350" y="849313"/>
            <a:ext cx="3057525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3850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3713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7B8BC7-C77A-48EF-A7B4-1EED766042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768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 </a:t>
            </a:r>
            <a:r>
              <a:rPr lang="fr-FR" dirty="0" err="1"/>
              <a:t>order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environmental</a:t>
            </a:r>
            <a:r>
              <a:rPr lang="fr-FR" dirty="0"/>
              <a:t> </a:t>
            </a:r>
            <a:r>
              <a:rPr lang="fr-FR" dirty="0" err="1"/>
              <a:t>indicators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have </a:t>
            </a:r>
            <a:r>
              <a:rPr lang="fr-FR" dirty="0" err="1"/>
              <a:t>developen</a:t>
            </a:r>
            <a:r>
              <a:rPr lang="fr-FR" dirty="0"/>
              <a:t> in </a:t>
            </a:r>
            <a:r>
              <a:rPr lang="fr-FR" dirty="0" err="1"/>
              <a:t>parallel</a:t>
            </a:r>
            <a:r>
              <a:rPr lang="fr-FR" dirty="0"/>
              <a:t> a 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Pressure on </a:t>
            </a:r>
            <a:r>
              <a:rPr lang="fr-FR" dirty="0" err="1"/>
              <a:t>ecosystem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better</a:t>
            </a:r>
            <a:r>
              <a:rPr lang="fr-FR" dirty="0"/>
              <a:t> if not </a:t>
            </a:r>
            <a:r>
              <a:rPr lang="fr-FR" dirty="0" err="1"/>
              <a:t>detrended</a:t>
            </a:r>
            <a:endParaRPr lang="fr-FR" dirty="0"/>
          </a:p>
          <a:p>
            <a:r>
              <a:rPr lang="fr-FR" dirty="0"/>
              <a:t>Importance of </a:t>
            </a:r>
            <a:r>
              <a:rPr lang="fr-FR" dirty="0" err="1"/>
              <a:t>threshold</a:t>
            </a:r>
            <a:r>
              <a:rPr lang="fr-FR" dirty="0"/>
              <a:t> </a:t>
            </a:r>
            <a:r>
              <a:rPr lang="fr-FR" dirty="0" err="1"/>
              <a:t>effect</a:t>
            </a:r>
            <a:r>
              <a:rPr lang="fr-FR" dirty="0"/>
              <a:t> </a:t>
            </a:r>
            <a:r>
              <a:rPr lang="fr-FR" dirty="0" err="1"/>
              <a:t>co</a:t>
            </a:r>
            <a:endParaRPr lang="fr-FR" dirty="0"/>
          </a:p>
          <a:p>
            <a:r>
              <a:rPr lang="fr-FR" dirty="0" err="1"/>
              <a:t>uld</a:t>
            </a:r>
            <a:r>
              <a:rPr lang="fr-FR" dirty="0"/>
              <a:t> </a:t>
            </a:r>
            <a:r>
              <a:rPr lang="fr-FR" dirty="0" err="1"/>
              <a:t>explain</a:t>
            </a:r>
            <a:r>
              <a:rPr lang="fr-FR" dirty="0"/>
              <a:t> the </a:t>
            </a:r>
            <a:r>
              <a:rPr lang="fr-FR" dirty="0" err="1"/>
              <a:t>difference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other</a:t>
            </a:r>
            <a:r>
              <a:rPr lang="fr-FR" dirty="0"/>
              <a:t> direct.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B8BC7-C77A-48EF-A7B4-1EED7660428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155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333333"/>
                </a:solidFill>
                <a:effectLst/>
                <a:latin typeface="Helvetica Neue"/>
              </a:rPr>
              <a:t>GeoServer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 is a Java-based server that allows users to view and edit geospatial data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B8BC7-C77A-48EF-A7B4-1EED76604288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9022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Modifier le style des sous-titres du masque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30D638C-79EA-4084-A3D5-9C3D280BC337}" type="datetimeFigureOut">
              <a:rPr lang="fr-FR"/>
              <a:t>13/09/2022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0113BCD-8316-4EEB-B018-90CCE149D8EB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re et texte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30D638C-79EA-4084-A3D5-9C3D280BC337}" type="datetimeFigureOut">
              <a:rPr lang="fr-FR"/>
              <a:t>13/09/2022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0113BCD-8316-4EEB-B018-90CCE149D8EB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Titre vertical et 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 bwMode="auto"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 bwMode="auto">
          <a:xfrm>
            <a:off x="628650" y="365125"/>
            <a:ext cx="5762625" cy="5811838"/>
          </a:xfrm>
        </p:spPr>
        <p:txBody>
          <a:bodyPr vert="eaVert"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30D638C-79EA-4084-A3D5-9C3D280BC337}" type="datetimeFigureOut">
              <a:rPr lang="fr-FR"/>
              <a:t>13/09/2022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0113BCD-8316-4EEB-B018-90CCE149D8EB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3399"/>
                </a:solidFill>
                <a:latin typeface="Montserrat Hairline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3399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z="3400">
                <a:solidFill>
                  <a:srgbClr val="003399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57200" y="1600201"/>
            <a:ext cx="8229600" cy="3917031"/>
          </a:xfrm>
        </p:spPr>
        <p:txBody>
          <a:bodyPr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722313" y="4406901"/>
            <a:ext cx="7772400" cy="1110332"/>
          </a:xfrm>
        </p:spPr>
        <p:txBody>
          <a:bodyPr anchor="t"/>
          <a:lstStyle>
            <a:lvl1pPr algn="l">
              <a:defRPr sz="3000" b="1" cap="all">
                <a:solidFill>
                  <a:srgbClr val="003399"/>
                </a:solidFill>
                <a:latin typeface="Verdana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cap="none">
                <a:solidFill>
                  <a:srgbClr val="003399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457200" y="1600201"/>
            <a:ext cx="4038600" cy="39890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4648200" y="1600201"/>
            <a:ext cx="4038600" cy="39890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rgbClr val="003399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457200" y="229645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4664599" y="2288293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rgbClr val="003399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u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003399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3575050" y="273051"/>
            <a:ext cx="5111750" cy="53161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1"/>
            <a:ext cx="3008313" cy="42607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30D638C-79EA-4084-A3D5-9C3D280BC337}" type="datetimeFigureOut">
              <a:rPr lang="fr-FR"/>
              <a:t>13/09/2022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0113BCD-8316-4EEB-B018-90CCE149D8EB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003399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/>
            </a:pPr>
            <a:r>
              <a:rPr lang="fr-FR"/>
              <a:t>Cliquez sur l'icône pour ajouter une image</a:t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re et texte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rgbClr val="003399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2302E-BFCB-488D-9731-09A7B27D5ACA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Titre vertical et 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rgbClr val="003399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D568B-BE23-484B-83C5-6DF82D75B40E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bl" preserve="1" userDrawn="1">
  <p:cSld name="Title and Tab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rgbClr val="003399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 bwMode="auto">
          <a:xfrm>
            <a:off x="457200" y="1600200"/>
            <a:ext cx="8229600" cy="4525963"/>
          </a:xfrm>
        </p:spPr>
        <p:txBody>
          <a:bodyPr/>
          <a:lstStyle/>
          <a:p>
            <a:pPr lvl="0">
              <a:defRPr/>
            </a:pP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D2910-0DA3-4F78-8A0A-3F708262B137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AndObj" preserve="1" userDrawn="1">
  <p:cSld name="Title, Text,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rgbClr val="003399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l-GR"/>
          </a:p>
        </p:txBody>
      </p:sp>
      <p:sp>
        <p:nvSpPr>
          <p:cNvPr id="5" name="Espace réservé de la dat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0D874-1D12-4266-AC61-25165E28243F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AndTwoObj" preserve="1" userDrawn="1">
  <p:cSld name="Title, Text,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 bwMode="auto">
          <a:xfrm>
            <a:off x="4648200" y="1600200"/>
            <a:ext cx="4038600" cy="21859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 bwMode="auto">
          <a:xfrm>
            <a:off x="4648200" y="3938588"/>
            <a:ext cx="4038600" cy="2187575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l-G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BC2E5-3152-45B5-AE4E-CB4ACF05EC40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 bwMode="auto">
          <a:xfrm>
            <a:off x="457200" y="274638"/>
            <a:ext cx="8229600" cy="5851525"/>
          </a:xfrm>
        </p:spPr>
        <p:txBody>
          <a:bodyPr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7C9DF-D696-4B6E-A0AD-4DD47AE6FD83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30D638C-79EA-4084-A3D5-9C3D280BC337}" type="datetimeFigureOut">
              <a:rPr lang="fr-FR"/>
              <a:t>13/09/2022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0113BCD-8316-4EEB-B018-90CCE149D8EB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628650" y="1825625"/>
            <a:ext cx="3867150" cy="4351338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4648200" y="1825625"/>
            <a:ext cx="3867150" cy="4351338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auto"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30D638C-79EA-4084-A3D5-9C3D280BC337}" type="datetimeFigureOut">
              <a:rPr lang="fr-FR"/>
              <a:t>13/09/2022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auto"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0113BCD-8316-4EEB-B018-90CCE149D8EB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30238" y="2505074"/>
            <a:ext cx="3868737" cy="3684588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4629150" y="2505074"/>
            <a:ext cx="3887788" cy="3684588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30D638C-79EA-4084-A3D5-9C3D280BC337}" type="datetimeFigureOut">
              <a:rPr lang="fr-FR"/>
              <a:t>13/09/2022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0113BCD-8316-4EEB-B018-90CCE149D8EB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30D638C-79EA-4084-A3D5-9C3D280BC337}" type="datetimeFigureOut">
              <a:rPr lang="fr-FR"/>
              <a:t>13/09/2022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0113BCD-8316-4EEB-B018-90CCE149D8EB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auto"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30D638C-79EA-4084-A3D5-9C3D280BC337}" type="datetimeFigureOut">
              <a:rPr lang="fr-FR"/>
              <a:t>13/09/2022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0113BCD-8316-4EEB-B018-90CCE149D8EB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u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auto"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30D638C-79EA-4084-A3D5-9C3D280BC337}" type="datetimeFigureOut">
              <a:rPr lang="fr-FR"/>
              <a:t>13/09/2022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auto"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0113BCD-8316-4EEB-B018-90CCE149D8EB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Image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 bwMode="auto"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auto"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30D638C-79EA-4084-A3D5-9C3D280BC337}" type="datetimeFigureOut">
              <a:rPr lang="fr-FR"/>
              <a:t>13/09/2022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auto"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0113BCD-8316-4EEB-B018-90CCE149D8EB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/>
          <a:stretch/>
        </p:blipFill>
        <p:spPr bwMode="auto">
          <a:xfrm>
            <a:off x="-653714" y="-54768"/>
            <a:ext cx="10384758" cy="6912768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28650" y="2852935"/>
            <a:ext cx="7886700" cy="3324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18"/>
          <a:stretch/>
        </p:blipFill>
        <p:spPr bwMode="auto">
          <a:xfrm>
            <a:off x="0" y="7129"/>
            <a:ext cx="9144000" cy="6843742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0608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ftr="0" dt="0"/>
  <p:txStyles>
    <p:titleStyle>
      <a:lvl1pPr algn="l">
        <a:spcBef>
          <a:spcPts val="0"/>
        </a:spcBef>
        <a:spcAft>
          <a:spcPts val="0"/>
        </a:spcAft>
        <a:defRPr sz="3400" b="1">
          <a:solidFill>
            <a:srgbClr val="003399"/>
          </a:solidFill>
          <a:latin typeface="Verdana"/>
          <a:ea typeface="MS PGothic"/>
          <a:cs typeface="Montserrat"/>
        </a:defRPr>
      </a:lvl1pPr>
      <a:lvl2pPr algn="l">
        <a:spcBef>
          <a:spcPts val="0"/>
        </a:spcBef>
        <a:spcAft>
          <a:spcPts val="0"/>
        </a:spcAft>
        <a:defRPr sz="3400" b="1">
          <a:solidFill>
            <a:srgbClr val="003399"/>
          </a:solidFill>
          <a:latin typeface="Verdana"/>
          <a:ea typeface="MS PGothic"/>
          <a:cs typeface="Montserrat"/>
        </a:defRPr>
      </a:lvl2pPr>
      <a:lvl3pPr algn="l">
        <a:spcBef>
          <a:spcPts val="0"/>
        </a:spcBef>
        <a:spcAft>
          <a:spcPts val="0"/>
        </a:spcAft>
        <a:defRPr sz="3400" b="1">
          <a:solidFill>
            <a:srgbClr val="003399"/>
          </a:solidFill>
          <a:latin typeface="Verdana"/>
          <a:ea typeface="MS PGothic"/>
          <a:cs typeface="Montserrat"/>
        </a:defRPr>
      </a:lvl3pPr>
      <a:lvl4pPr algn="l">
        <a:spcBef>
          <a:spcPts val="0"/>
        </a:spcBef>
        <a:spcAft>
          <a:spcPts val="0"/>
        </a:spcAft>
        <a:defRPr sz="3400" b="1">
          <a:solidFill>
            <a:srgbClr val="003399"/>
          </a:solidFill>
          <a:latin typeface="Verdana"/>
          <a:ea typeface="MS PGothic"/>
          <a:cs typeface="Montserrat"/>
        </a:defRPr>
      </a:lvl4pPr>
      <a:lvl5pPr algn="l">
        <a:spcBef>
          <a:spcPts val="0"/>
        </a:spcBef>
        <a:spcAft>
          <a:spcPts val="0"/>
        </a:spcAft>
        <a:defRPr sz="3400" b="1">
          <a:solidFill>
            <a:srgbClr val="003399"/>
          </a:solidFill>
          <a:latin typeface="Verdana"/>
          <a:ea typeface="MS PGothic"/>
          <a:cs typeface="Montserrat"/>
        </a:defRPr>
      </a:lvl5pPr>
      <a:lvl6pPr marL="457200" algn="ctr">
        <a:spcBef>
          <a:spcPts val="0"/>
        </a:spcBef>
        <a:spcAft>
          <a:spcPts val="0"/>
        </a:spcAft>
        <a:defRPr sz="4400">
          <a:solidFill>
            <a:schemeClr val="tx2"/>
          </a:solidFill>
          <a:latin typeface="Arial"/>
        </a:defRPr>
      </a:lvl6pPr>
      <a:lvl7pPr marL="914400" algn="ctr">
        <a:spcBef>
          <a:spcPts val="0"/>
        </a:spcBef>
        <a:spcAft>
          <a:spcPts val="0"/>
        </a:spcAft>
        <a:defRPr sz="4400">
          <a:solidFill>
            <a:schemeClr val="tx2"/>
          </a:solidFill>
          <a:latin typeface="Arial"/>
        </a:defRPr>
      </a:lvl7pPr>
      <a:lvl8pPr marL="1371600" algn="ctr">
        <a:spcBef>
          <a:spcPts val="0"/>
        </a:spcBef>
        <a:spcAft>
          <a:spcPts val="0"/>
        </a:spcAft>
        <a:defRPr sz="4400">
          <a:solidFill>
            <a:schemeClr val="tx2"/>
          </a:solidFill>
          <a:latin typeface="Arial"/>
        </a:defRPr>
      </a:lvl8pPr>
      <a:lvl9pPr marL="1828800" algn="ctr">
        <a:spcBef>
          <a:spcPts val="0"/>
        </a:spcBef>
        <a:spcAft>
          <a:spcPts val="0"/>
        </a:spcAft>
        <a:defRPr sz="4400">
          <a:solidFill>
            <a:schemeClr val="tx2"/>
          </a:solidFill>
          <a:latin typeface="Arial"/>
        </a:defRPr>
      </a:lvl9pPr>
    </p:titleStyle>
    <p:bodyStyle>
      <a:lvl1pPr marL="342900" indent="-342900" algn="l">
        <a:spcBef>
          <a:spcPts val="0"/>
        </a:spcBef>
        <a:spcAft>
          <a:spcPts val="0"/>
        </a:spcAft>
        <a:buChar char="•"/>
        <a:defRPr sz="2800">
          <a:solidFill>
            <a:schemeClr val="tx1"/>
          </a:solidFill>
          <a:latin typeface="+mn-lt"/>
          <a:ea typeface="MS PGothic"/>
          <a:cs typeface="ＭＳ Ｐゴシック"/>
        </a:defRPr>
      </a:lvl1pPr>
      <a:lvl2pPr marL="742950" indent="-285750" algn="l">
        <a:spcBef>
          <a:spcPts val="0"/>
        </a:spcBef>
        <a:spcAft>
          <a:spcPts val="0"/>
        </a:spcAft>
        <a:buChar char="–"/>
        <a:defRPr sz="2400">
          <a:solidFill>
            <a:schemeClr val="tx1"/>
          </a:solidFill>
          <a:latin typeface="+mn-lt"/>
          <a:ea typeface="MS PGothic"/>
        </a:defRPr>
      </a:lvl2pPr>
      <a:lvl3pPr marL="1143000" indent="-228600" algn="l">
        <a:spcBef>
          <a:spcPts val="0"/>
        </a:spcBef>
        <a:spcAft>
          <a:spcPts val="0"/>
        </a:spcAft>
        <a:buChar char="•"/>
        <a:defRPr sz="2000">
          <a:solidFill>
            <a:schemeClr val="tx1"/>
          </a:solidFill>
          <a:latin typeface="+mn-lt"/>
          <a:ea typeface="MS PGothic"/>
        </a:defRPr>
      </a:lvl3pPr>
      <a:lvl4pPr marL="1600200" indent="-228600" algn="l">
        <a:spcBef>
          <a:spcPts val="0"/>
        </a:spcBef>
        <a:spcAft>
          <a:spcPts val="0"/>
        </a:spcAft>
        <a:buChar char="–"/>
        <a:defRPr>
          <a:solidFill>
            <a:schemeClr val="tx1"/>
          </a:solidFill>
          <a:latin typeface="+mn-lt"/>
          <a:ea typeface="MS PGothic"/>
        </a:defRPr>
      </a:lvl4pPr>
      <a:lvl5pPr marL="2057400" indent="-228600" algn="l">
        <a:spcBef>
          <a:spcPts val="0"/>
        </a:spcBef>
        <a:spcAft>
          <a:spcPts val="0"/>
        </a:spcAft>
        <a:buChar char="»"/>
        <a:defRPr>
          <a:solidFill>
            <a:schemeClr val="tx1"/>
          </a:solidFill>
          <a:latin typeface="+mn-lt"/>
          <a:ea typeface="MS PGothic"/>
        </a:defRPr>
      </a:lvl5pPr>
      <a:lvl6pPr marL="2514600" indent="-228600" algn="l">
        <a:spcBef>
          <a:spcPts val="0"/>
        </a:spcBef>
        <a:spcAft>
          <a:spcPts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>
        <a:spcBef>
          <a:spcPts val="0"/>
        </a:spcBef>
        <a:spcAft>
          <a:spcPts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>
        <a:spcBef>
          <a:spcPts val="0"/>
        </a:spcBef>
        <a:spcAft>
          <a:spcPts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>
        <a:spcBef>
          <a:spcPts val="0"/>
        </a:spcBef>
        <a:spcAft>
          <a:spcPts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haremed-websig.mio.osupytheas.fr/" TargetMode="External"/><Relationship Id="rId2" Type="http://schemas.openxmlformats.org/officeDocument/2006/relationships/hyperlink" Target="https://sharemed.mio.osupytheas.fr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haremed-websig.mio.osupytheas.fr/?config=apps/sharemed_heat.xml" TargetMode="External"/><Relationship Id="rId2" Type="http://schemas.openxmlformats.org/officeDocument/2006/relationships/hyperlink" Target="https://sharemed-websig.mio.osupytheas.fr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"/>
          <p:cNvSpPr txBox="1"/>
          <p:nvPr/>
        </p:nvSpPr>
        <p:spPr>
          <a:xfrm>
            <a:off x="0" y="6248434"/>
            <a:ext cx="482624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15963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Programme co-financed by the </a:t>
            </a:r>
            <a:br>
              <a:rPr lang="en-US" sz="1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European Regional Development Fund</a:t>
            </a:r>
            <a:endParaRPr/>
          </a:p>
        </p:txBody>
      </p:sp>
      <p:sp>
        <p:nvSpPr>
          <p:cNvPr id="369" name="Google Shape;369;p1"/>
          <p:cNvSpPr txBox="1"/>
          <p:nvPr/>
        </p:nvSpPr>
        <p:spPr>
          <a:xfrm>
            <a:off x="4826245" y="6248433"/>
            <a:ext cx="43177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15963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Programme cofinancé par le Fonds </a:t>
            </a:r>
            <a:br>
              <a:rPr lang="en-US" sz="1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européen de développement régional</a:t>
            </a:r>
            <a:endParaRPr/>
          </a:p>
        </p:txBody>
      </p:sp>
      <p:sp>
        <p:nvSpPr>
          <p:cNvPr id="370" name="Google Shape;370;p1"/>
          <p:cNvSpPr txBox="1"/>
          <p:nvPr/>
        </p:nvSpPr>
        <p:spPr>
          <a:xfrm>
            <a:off x="-517236" y="2677359"/>
            <a:ext cx="10067636" cy="3446378"/>
          </a:xfrm>
          <a:prstGeom prst="rect">
            <a:avLst/>
          </a:prstGeom>
          <a:gradFill>
            <a:gsLst>
              <a:gs pos="0">
                <a:srgbClr val="002688"/>
              </a:gs>
              <a:gs pos="87000">
                <a:srgbClr val="001A5E">
                  <a:alpha val="0"/>
                </a:srgbClr>
              </a:gs>
              <a:gs pos="100000">
                <a:srgbClr val="001A5E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381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D17"/>
              </a:buClr>
              <a:buSzPts val="3200"/>
              <a:buFont typeface="Verdana"/>
              <a:buNone/>
            </a:pPr>
            <a:r>
              <a:rPr lang="en-US" sz="3200" b="1" i="0" u="none" strike="noStrike" cap="none" dirty="0">
                <a:solidFill>
                  <a:srgbClr val="FFED17"/>
                </a:solidFill>
                <a:latin typeface="Verdana"/>
                <a:ea typeface="Verdana"/>
                <a:cs typeface="Verdana"/>
                <a:sym typeface="Verdana"/>
              </a:rPr>
              <a:t>SHAREMED</a:t>
            </a:r>
            <a:endParaRPr dirty="0"/>
          </a:p>
          <a:p>
            <a:pPr marL="0" marR="381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D17"/>
              </a:buClr>
              <a:buSzPts val="2000"/>
              <a:buFont typeface="Verdana"/>
              <a:buNone/>
            </a:pPr>
            <a:r>
              <a:rPr lang="en-US" sz="2000" b="1" dirty="0">
                <a:solidFill>
                  <a:srgbClr val="FFED17"/>
                </a:solidFill>
                <a:latin typeface="Verdana"/>
                <a:ea typeface="Verdana"/>
                <a:cs typeface="Verdana"/>
                <a:sym typeface="Verdana"/>
              </a:rPr>
              <a:t>Task 4.4.1</a:t>
            </a:r>
            <a:endParaRPr dirty="0"/>
          </a:p>
          <a:p>
            <a:pPr marL="0" marR="381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1" dirty="0">
              <a:solidFill>
                <a:srgbClr val="FFED1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381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D17"/>
              </a:buClr>
              <a:buSzPts val="3200"/>
              <a:buFont typeface="Verdana"/>
              <a:buNone/>
            </a:pPr>
            <a:r>
              <a:rPr lang="en-US" sz="3200" b="1" dirty="0">
                <a:solidFill>
                  <a:srgbClr val="FFED17"/>
                </a:solidFill>
                <a:latin typeface="Verdana"/>
                <a:ea typeface="Verdana"/>
                <a:cs typeface="Verdana"/>
                <a:sym typeface="Verdana"/>
              </a:rPr>
              <a:t>North-west Mediterranean Pilot site</a:t>
            </a:r>
            <a:br>
              <a:rPr lang="en-US" sz="3200" b="1" dirty="0">
                <a:solidFill>
                  <a:srgbClr val="FFED17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3200" b="1" dirty="0">
                <a:solidFill>
                  <a:srgbClr val="FFED17"/>
                </a:solidFill>
                <a:latin typeface="Verdana"/>
                <a:ea typeface="Verdana"/>
                <a:cs typeface="Verdana"/>
                <a:sym typeface="Verdana"/>
              </a:rPr>
              <a:t>Web portal </a:t>
            </a:r>
          </a:p>
          <a:p>
            <a:pPr marL="0" marR="381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D17"/>
              </a:buClr>
              <a:buSzPts val="3200"/>
              <a:buFont typeface="Verdana"/>
              <a:buNone/>
            </a:pPr>
            <a:endParaRPr lang="en-US" sz="800" b="1" i="0" u="none" strike="noStrike" cap="none" dirty="0">
              <a:solidFill>
                <a:srgbClr val="FFED1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381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D17"/>
              </a:buClr>
              <a:buSzPts val="2000"/>
              <a:buFont typeface="Verdana"/>
              <a:buNone/>
            </a:pPr>
            <a:r>
              <a:rPr lang="fr-FR" sz="2000" b="1" i="0" u="none" strike="noStrike" cap="none" dirty="0">
                <a:solidFill>
                  <a:srgbClr val="FFED17"/>
                </a:solidFill>
                <a:latin typeface="Verdana"/>
                <a:ea typeface="Verdana"/>
                <a:cs typeface="Verdana"/>
                <a:sym typeface="Verdana"/>
              </a:rPr>
              <a:t>Malta 2002 - SHAREMED International Workshop</a:t>
            </a:r>
            <a:endParaRPr dirty="0"/>
          </a:p>
          <a:p>
            <a:pPr marL="0" marR="381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1" i="0" u="none" strike="noStrike" cap="none" dirty="0">
              <a:solidFill>
                <a:srgbClr val="FFED1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381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D17"/>
              </a:buClr>
              <a:buSzPts val="2000"/>
              <a:buFont typeface="Verdana"/>
              <a:buNone/>
            </a:pPr>
            <a:r>
              <a:rPr lang="en-US" sz="2000" b="1" i="0" u="none" strike="noStrike" cap="none" dirty="0">
                <a:solidFill>
                  <a:srgbClr val="FFED17"/>
                </a:solidFill>
                <a:latin typeface="Verdana"/>
                <a:ea typeface="Verdana"/>
                <a:cs typeface="Verdana"/>
                <a:sym typeface="Verdana"/>
              </a:rPr>
              <a:t>Vincent FAURE, Christian </a:t>
            </a:r>
            <a:r>
              <a:rPr lang="en-US" sz="2000" b="1" i="0" u="none" strike="noStrike" cap="none" dirty="0" err="1">
                <a:solidFill>
                  <a:srgbClr val="FFED17"/>
                </a:solidFill>
                <a:latin typeface="Verdana"/>
                <a:ea typeface="Verdana"/>
                <a:cs typeface="Verdana"/>
                <a:sym typeface="Verdana"/>
              </a:rPr>
              <a:t>Grenz</a:t>
            </a:r>
            <a:endParaRPr sz="2000" b="1" i="0" u="none" strike="noStrike" cap="none" dirty="0">
              <a:solidFill>
                <a:srgbClr val="FFED1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B495408D-26FA-9DBF-C3FE-3D0E84209C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7901"/>
            <a:ext cx="1391998" cy="9569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E71B0B76-DCC9-048B-84D3-43B5FEDB1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137153"/>
            <a:ext cx="935324" cy="643035"/>
          </a:xfrm>
          <a:prstGeom prst="rect">
            <a:avLst/>
          </a:prstGeom>
        </p:spPr>
      </p:pic>
      <p:pic>
        <p:nvPicPr>
          <p:cNvPr id="5" name="SHAREMED - Google Chrome 2022-09-12 18-46-14_Trim">
            <a:hlinkClick r:id="" action="ppaction://media"/>
            <a:extLst>
              <a:ext uri="{FF2B5EF4-FFF2-40B4-BE49-F238E27FC236}">
                <a16:creationId xmlns:a16="http://schemas.microsoft.com/office/drawing/2014/main" id="{5F5D0C6B-B6FA-8EFA-9A43-64CE5D24B11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80188"/>
            <a:ext cx="9154725" cy="5149273"/>
          </a:xfrm>
        </p:spPr>
      </p:pic>
    </p:spTree>
    <p:extLst>
      <p:ext uri="{BB962C8B-B14F-4D97-AF65-F5344CB8AC3E}">
        <p14:creationId xmlns:p14="http://schemas.microsoft.com/office/powerpoint/2010/main" val="71054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2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C74C3-BF1B-448D-8FEA-9223F2F4E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9" y="-93944"/>
            <a:ext cx="8963527" cy="689507"/>
          </a:xfrm>
        </p:spPr>
        <p:txBody>
          <a:bodyPr/>
          <a:lstStyle/>
          <a:p>
            <a:pPr algn="ctr"/>
            <a:r>
              <a:rPr lang="en-GB" sz="1600" noProof="0" dirty="0"/>
              <a:t>SHAREMED: North-west Mediterranean Pilot site</a:t>
            </a:r>
            <a:br>
              <a:rPr lang="en-GB" sz="1600" noProof="0" dirty="0"/>
            </a:br>
            <a:r>
              <a:rPr lang="en-GB" sz="1600" noProof="0" dirty="0"/>
              <a:t>Web portal  (WP 4.4.1)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2E5214-D733-45E5-9CE0-5D9BBB1116F0}"/>
              </a:ext>
            </a:extLst>
          </p:cNvPr>
          <p:cNvSpPr txBox="1">
            <a:spLocks/>
          </p:cNvSpPr>
          <p:nvPr/>
        </p:nvSpPr>
        <p:spPr bwMode="auto">
          <a:xfrm>
            <a:off x="1407631" y="744206"/>
            <a:ext cx="6707476" cy="93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it-IT" sz="2400" b="1" kern="0" dirty="0">
                <a:solidFill>
                  <a:srgbClr val="002060"/>
                </a:solidFill>
              </a:rPr>
              <a:t>Which </a:t>
            </a:r>
            <a:r>
              <a:rPr lang="it-IT" sz="2400" b="1" i="1" kern="0" dirty="0">
                <a:solidFill>
                  <a:srgbClr val="002060"/>
                </a:solidFill>
              </a:rPr>
              <a:t>in situ </a:t>
            </a:r>
            <a:r>
              <a:rPr lang="it-IT" sz="2400" b="1" kern="0" dirty="0">
                <a:solidFill>
                  <a:srgbClr val="002060"/>
                </a:solidFill>
              </a:rPr>
              <a:t>variables? </a:t>
            </a:r>
          </a:p>
          <a:p>
            <a:pPr marL="0" indent="0" algn="ctr">
              <a:buNone/>
            </a:pPr>
            <a:endParaRPr lang="it-IT" sz="2400" kern="0" dirty="0">
              <a:solidFill>
                <a:srgbClr val="002060"/>
              </a:solidFill>
            </a:endParaRPr>
          </a:p>
          <a:p>
            <a:pPr algn="ctr"/>
            <a:endParaRPr lang="it-IT" sz="2000" kern="0" dirty="0">
              <a:solidFill>
                <a:srgbClr val="002060"/>
              </a:solidFill>
            </a:endParaRPr>
          </a:p>
          <a:p>
            <a:endParaRPr lang="it-IT" sz="1800" kern="0" dirty="0">
              <a:solidFill>
                <a:srgbClr val="002060"/>
              </a:solidFill>
            </a:endParaRPr>
          </a:p>
          <a:p>
            <a:pPr marL="0" indent="0">
              <a:buFontTx/>
              <a:buNone/>
            </a:pPr>
            <a:endParaRPr lang="it-IT" sz="1800" kern="0" dirty="0">
              <a:solidFill>
                <a:srgbClr val="002060"/>
              </a:solidFill>
            </a:endParaRPr>
          </a:p>
          <a:p>
            <a:endParaRPr lang="it-IT" sz="1800" kern="0" dirty="0">
              <a:solidFill>
                <a:srgbClr val="002060"/>
              </a:solidFill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8ACBACAF-9846-41DA-92FE-6F8BFA9405E5}"/>
              </a:ext>
            </a:extLst>
          </p:cNvPr>
          <p:cNvSpPr/>
          <p:nvPr/>
        </p:nvSpPr>
        <p:spPr>
          <a:xfrm>
            <a:off x="476781" y="1196753"/>
            <a:ext cx="2303689" cy="1108453"/>
          </a:xfrm>
          <a:custGeom>
            <a:avLst/>
            <a:gdLst>
              <a:gd name="connsiteX0" fmla="*/ 0 w 2129495"/>
              <a:gd name="connsiteY0" fmla="*/ 97546 h 975455"/>
              <a:gd name="connsiteX1" fmla="*/ 97546 w 2129495"/>
              <a:gd name="connsiteY1" fmla="*/ 0 h 975455"/>
              <a:gd name="connsiteX2" fmla="*/ 2031950 w 2129495"/>
              <a:gd name="connsiteY2" fmla="*/ 0 h 975455"/>
              <a:gd name="connsiteX3" fmla="*/ 2129496 w 2129495"/>
              <a:gd name="connsiteY3" fmla="*/ 97546 h 975455"/>
              <a:gd name="connsiteX4" fmla="*/ 2129495 w 2129495"/>
              <a:gd name="connsiteY4" fmla="*/ 877910 h 975455"/>
              <a:gd name="connsiteX5" fmla="*/ 2031949 w 2129495"/>
              <a:gd name="connsiteY5" fmla="*/ 975456 h 975455"/>
              <a:gd name="connsiteX6" fmla="*/ 97546 w 2129495"/>
              <a:gd name="connsiteY6" fmla="*/ 975455 h 975455"/>
              <a:gd name="connsiteX7" fmla="*/ 0 w 2129495"/>
              <a:gd name="connsiteY7" fmla="*/ 877909 h 975455"/>
              <a:gd name="connsiteX8" fmla="*/ 0 w 2129495"/>
              <a:gd name="connsiteY8" fmla="*/ 97546 h 975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9495" h="975455">
                <a:moveTo>
                  <a:pt x="0" y="97546"/>
                </a:moveTo>
                <a:cubicBezTo>
                  <a:pt x="0" y="43673"/>
                  <a:pt x="43673" y="0"/>
                  <a:pt x="97546" y="0"/>
                </a:cubicBezTo>
                <a:lnTo>
                  <a:pt x="2031950" y="0"/>
                </a:lnTo>
                <a:cubicBezTo>
                  <a:pt x="2085823" y="0"/>
                  <a:pt x="2129496" y="43673"/>
                  <a:pt x="2129496" y="97546"/>
                </a:cubicBezTo>
                <a:cubicBezTo>
                  <a:pt x="2129496" y="357667"/>
                  <a:pt x="2129495" y="617789"/>
                  <a:pt x="2129495" y="877910"/>
                </a:cubicBezTo>
                <a:cubicBezTo>
                  <a:pt x="2129495" y="931783"/>
                  <a:pt x="2085822" y="975456"/>
                  <a:pt x="2031949" y="975456"/>
                </a:cubicBezTo>
                <a:lnTo>
                  <a:pt x="97546" y="975455"/>
                </a:lnTo>
                <a:cubicBezTo>
                  <a:pt x="43673" y="975455"/>
                  <a:pt x="0" y="931782"/>
                  <a:pt x="0" y="877909"/>
                </a:cubicBezTo>
                <a:lnTo>
                  <a:pt x="0" y="9754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271199"/>
              <a:satOff val="17718"/>
              <a:lumOff val="11961"/>
              <a:alphaOff val="0"/>
            </a:schemeClr>
          </a:fillRef>
          <a:effectRef idx="0">
            <a:schemeClr val="accent4">
              <a:hueOff val="4271199"/>
              <a:satOff val="17718"/>
              <a:lumOff val="1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70" tIns="66670" rIns="66670" bIns="66670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600" b="1" kern="1200" dirty="0"/>
              <a:t>SEA WATER</a:t>
            </a:r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84A700D7-B291-46F4-A209-CCE68748DE4E}"/>
              </a:ext>
            </a:extLst>
          </p:cNvPr>
          <p:cNvSpPr/>
          <p:nvPr/>
        </p:nvSpPr>
        <p:spPr>
          <a:xfrm>
            <a:off x="3420155" y="1196753"/>
            <a:ext cx="2303689" cy="1108453"/>
          </a:xfrm>
          <a:custGeom>
            <a:avLst/>
            <a:gdLst>
              <a:gd name="connsiteX0" fmla="*/ 0 w 2129495"/>
              <a:gd name="connsiteY0" fmla="*/ 97546 h 975455"/>
              <a:gd name="connsiteX1" fmla="*/ 97546 w 2129495"/>
              <a:gd name="connsiteY1" fmla="*/ 0 h 975455"/>
              <a:gd name="connsiteX2" fmla="*/ 2031950 w 2129495"/>
              <a:gd name="connsiteY2" fmla="*/ 0 h 975455"/>
              <a:gd name="connsiteX3" fmla="*/ 2129496 w 2129495"/>
              <a:gd name="connsiteY3" fmla="*/ 97546 h 975455"/>
              <a:gd name="connsiteX4" fmla="*/ 2129495 w 2129495"/>
              <a:gd name="connsiteY4" fmla="*/ 877910 h 975455"/>
              <a:gd name="connsiteX5" fmla="*/ 2031949 w 2129495"/>
              <a:gd name="connsiteY5" fmla="*/ 975456 h 975455"/>
              <a:gd name="connsiteX6" fmla="*/ 97546 w 2129495"/>
              <a:gd name="connsiteY6" fmla="*/ 975455 h 975455"/>
              <a:gd name="connsiteX7" fmla="*/ 0 w 2129495"/>
              <a:gd name="connsiteY7" fmla="*/ 877909 h 975455"/>
              <a:gd name="connsiteX8" fmla="*/ 0 w 2129495"/>
              <a:gd name="connsiteY8" fmla="*/ 97546 h 975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9495" h="975455">
                <a:moveTo>
                  <a:pt x="0" y="97546"/>
                </a:moveTo>
                <a:cubicBezTo>
                  <a:pt x="0" y="43673"/>
                  <a:pt x="43673" y="0"/>
                  <a:pt x="97546" y="0"/>
                </a:cubicBezTo>
                <a:lnTo>
                  <a:pt x="2031950" y="0"/>
                </a:lnTo>
                <a:cubicBezTo>
                  <a:pt x="2085823" y="0"/>
                  <a:pt x="2129496" y="43673"/>
                  <a:pt x="2129496" y="97546"/>
                </a:cubicBezTo>
                <a:cubicBezTo>
                  <a:pt x="2129496" y="357667"/>
                  <a:pt x="2129495" y="617789"/>
                  <a:pt x="2129495" y="877910"/>
                </a:cubicBezTo>
                <a:cubicBezTo>
                  <a:pt x="2129495" y="931783"/>
                  <a:pt x="2085822" y="975456"/>
                  <a:pt x="2031949" y="975456"/>
                </a:cubicBezTo>
                <a:lnTo>
                  <a:pt x="97546" y="975455"/>
                </a:lnTo>
                <a:cubicBezTo>
                  <a:pt x="43673" y="975455"/>
                  <a:pt x="0" y="931782"/>
                  <a:pt x="0" y="877909"/>
                </a:cubicBezTo>
                <a:lnTo>
                  <a:pt x="0" y="97546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271199"/>
              <a:satOff val="17718"/>
              <a:lumOff val="11961"/>
              <a:alphaOff val="0"/>
            </a:schemeClr>
          </a:fillRef>
          <a:effectRef idx="0">
            <a:schemeClr val="accent4">
              <a:hueOff val="4271199"/>
              <a:satOff val="17718"/>
              <a:lumOff val="1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70" tIns="66670" rIns="66670" bIns="66670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600" b="1" kern="1200" dirty="0"/>
              <a:t>WAVES</a:t>
            </a:r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56CF2AC2-8028-4C9B-9484-A7EEFEBED7EC}"/>
              </a:ext>
            </a:extLst>
          </p:cNvPr>
          <p:cNvSpPr/>
          <p:nvPr/>
        </p:nvSpPr>
        <p:spPr>
          <a:xfrm>
            <a:off x="6451103" y="1196752"/>
            <a:ext cx="2303689" cy="1108453"/>
          </a:xfrm>
          <a:custGeom>
            <a:avLst/>
            <a:gdLst>
              <a:gd name="connsiteX0" fmla="*/ 0 w 2129495"/>
              <a:gd name="connsiteY0" fmla="*/ 97546 h 975455"/>
              <a:gd name="connsiteX1" fmla="*/ 97546 w 2129495"/>
              <a:gd name="connsiteY1" fmla="*/ 0 h 975455"/>
              <a:gd name="connsiteX2" fmla="*/ 2031950 w 2129495"/>
              <a:gd name="connsiteY2" fmla="*/ 0 h 975455"/>
              <a:gd name="connsiteX3" fmla="*/ 2129496 w 2129495"/>
              <a:gd name="connsiteY3" fmla="*/ 97546 h 975455"/>
              <a:gd name="connsiteX4" fmla="*/ 2129495 w 2129495"/>
              <a:gd name="connsiteY4" fmla="*/ 877910 h 975455"/>
              <a:gd name="connsiteX5" fmla="*/ 2031949 w 2129495"/>
              <a:gd name="connsiteY5" fmla="*/ 975456 h 975455"/>
              <a:gd name="connsiteX6" fmla="*/ 97546 w 2129495"/>
              <a:gd name="connsiteY6" fmla="*/ 975455 h 975455"/>
              <a:gd name="connsiteX7" fmla="*/ 0 w 2129495"/>
              <a:gd name="connsiteY7" fmla="*/ 877909 h 975455"/>
              <a:gd name="connsiteX8" fmla="*/ 0 w 2129495"/>
              <a:gd name="connsiteY8" fmla="*/ 97546 h 975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9495" h="975455">
                <a:moveTo>
                  <a:pt x="0" y="97546"/>
                </a:moveTo>
                <a:cubicBezTo>
                  <a:pt x="0" y="43673"/>
                  <a:pt x="43673" y="0"/>
                  <a:pt x="97546" y="0"/>
                </a:cubicBezTo>
                <a:lnTo>
                  <a:pt x="2031950" y="0"/>
                </a:lnTo>
                <a:cubicBezTo>
                  <a:pt x="2085823" y="0"/>
                  <a:pt x="2129496" y="43673"/>
                  <a:pt x="2129496" y="97546"/>
                </a:cubicBezTo>
                <a:cubicBezTo>
                  <a:pt x="2129496" y="357667"/>
                  <a:pt x="2129495" y="617789"/>
                  <a:pt x="2129495" y="877910"/>
                </a:cubicBezTo>
                <a:cubicBezTo>
                  <a:pt x="2129495" y="931783"/>
                  <a:pt x="2085822" y="975456"/>
                  <a:pt x="2031949" y="975456"/>
                </a:cubicBezTo>
                <a:lnTo>
                  <a:pt x="97546" y="975455"/>
                </a:lnTo>
                <a:cubicBezTo>
                  <a:pt x="43673" y="975455"/>
                  <a:pt x="0" y="931782"/>
                  <a:pt x="0" y="877909"/>
                </a:cubicBezTo>
                <a:lnTo>
                  <a:pt x="0" y="97546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271199"/>
              <a:satOff val="17718"/>
              <a:lumOff val="11961"/>
              <a:alphaOff val="0"/>
            </a:schemeClr>
          </a:fillRef>
          <a:effectRef idx="0">
            <a:schemeClr val="accent4">
              <a:hueOff val="4271199"/>
              <a:satOff val="17718"/>
              <a:lumOff val="1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70" tIns="66670" rIns="66670" bIns="66670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600" b="1" kern="1200" dirty="0"/>
              <a:t>ATMOSPHERE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741A66DC-0252-4078-ABB3-0459C779C54B}"/>
              </a:ext>
            </a:extLst>
          </p:cNvPr>
          <p:cNvGraphicFramePr>
            <a:graphicFrameLocks noGrp="1"/>
          </p:cNvGraphicFramePr>
          <p:nvPr/>
        </p:nvGraphicFramePr>
        <p:xfrm>
          <a:off x="6716572" y="2535307"/>
          <a:ext cx="2038220" cy="2005965"/>
        </p:xfrm>
        <a:graphic>
          <a:graphicData uri="http://schemas.openxmlformats.org/drawingml/2006/table">
            <a:tbl>
              <a:tblPr/>
              <a:tblGrid>
                <a:gridCol w="2038220">
                  <a:extLst>
                    <a:ext uri="{9D8B030D-6E8A-4147-A177-3AD203B41FA5}">
                      <a16:colId xmlns:a16="http://schemas.microsoft.com/office/drawing/2014/main" val="383824814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10675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1571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6958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88962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68371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5671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89026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73526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2238839"/>
                  </a:ext>
                </a:extLst>
              </a:tr>
            </a:tbl>
          </a:graphicData>
        </a:graphic>
      </p:graphicFrame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D5583570-0AF4-482B-AAF4-A2DEEA71C2CA}"/>
              </a:ext>
            </a:extLst>
          </p:cNvPr>
          <p:cNvSpPr/>
          <p:nvPr/>
        </p:nvSpPr>
        <p:spPr>
          <a:xfrm>
            <a:off x="6716571" y="2560646"/>
            <a:ext cx="1905911" cy="2565159"/>
          </a:xfrm>
          <a:custGeom>
            <a:avLst/>
            <a:gdLst>
              <a:gd name="connsiteX0" fmla="*/ 0 w 2129495"/>
              <a:gd name="connsiteY0" fmla="*/ 97546 h 975455"/>
              <a:gd name="connsiteX1" fmla="*/ 97546 w 2129495"/>
              <a:gd name="connsiteY1" fmla="*/ 0 h 975455"/>
              <a:gd name="connsiteX2" fmla="*/ 2031950 w 2129495"/>
              <a:gd name="connsiteY2" fmla="*/ 0 h 975455"/>
              <a:gd name="connsiteX3" fmla="*/ 2129496 w 2129495"/>
              <a:gd name="connsiteY3" fmla="*/ 97546 h 975455"/>
              <a:gd name="connsiteX4" fmla="*/ 2129495 w 2129495"/>
              <a:gd name="connsiteY4" fmla="*/ 877910 h 975455"/>
              <a:gd name="connsiteX5" fmla="*/ 2031949 w 2129495"/>
              <a:gd name="connsiteY5" fmla="*/ 975456 h 975455"/>
              <a:gd name="connsiteX6" fmla="*/ 97546 w 2129495"/>
              <a:gd name="connsiteY6" fmla="*/ 975455 h 975455"/>
              <a:gd name="connsiteX7" fmla="*/ 0 w 2129495"/>
              <a:gd name="connsiteY7" fmla="*/ 877909 h 975455"/>
              <a:gd name="connsiteX8" fmla="*/ 0 w 2129495"/>
              <a:gd name="connsiteY8" fmla="*/ 97546 h 975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9495" h="975455">
                <a:moveTo>
                  <a:pt x="0" y="97546"/>
                </a:moveTo>
                <a:cubicBezTo>
                  <a:pt x="0" y="43673"/>
                  <a:pt x="43673" y="0"/>
                  <a:pt x="97546" y="0"/>
                </a:cubicBezTo>
                <a:lnTo>
                  <a:pt x="2031950" y="0"/>
                </a:lnTo>
                <a:cubicBezTo>
                  <a:pt x="2085823" y="0"/>
                  <a:pt x="2129496" y="43673"/>
                  <a:pt x="2129496" y="97546"/>
                </a:cubicBezTo>
                <a:cubicBezTo>
                  <a:pt x="2129496" y="357667"/>
                  <a:pt x="2129495" y="617789"/>
                  <a:pt x="2129495" y="877910"/>
                </a:cubicBezTo>
                <a:cubicBezTo>
                  <a:pt x="2129495" y="931783"/>
                  <a:pt x="2085822" y="975456"/>
                  <a:pt x="2031949" y="975456"/>
                </a:cubicBezTo>
                <a:lnTo>
                  <a:pt x="97546" y="975455"/>
                </a:lnTo>
                <a:cubicBezTo>
                  <a:pt x="43673" y="975455"/>
                  <a:pt x="0" y="931782"/>
                  <a:pt x="0" y="877909"/>
                </a:cubicBezTo>
                <a:lnTo>
                  <a:pt x="0" y="97546"/>
                </a:lnTo>
                <a:close/>
              </a:path>
            </a:pathLst>
          </a:custGeom>
          <a:solidFill>
            <a:srgbClr val="4BC2FF">
              <a:alpha val="36078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271199"/>
              <a:satOff val="17718"/>
              <a:lumOff val="11961"/>
              <a:alphaOff val="0"/>
            </a:schemeClr>
          </a:fillRef>
          <a:effectRef idx="0">
            <a:schemeClr val="accent4">
              <a:hueOff val="4271199"/>
              <a:satOff val="17718"/>
              <a:lumOff val="1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70" tIns="66670" rIns="66670" bIns="66670" numCol="1" spcCol="1270" anchor="ctr" anchorCtr="0">
            <a:noAutofit/>
          </a:bodyPr>
          <a:lstStyle/>
          <a:p>
            <a:pPr marL="173736" indent="-173736" algn="l" rtl="0" eaLnBrk="1" fontAlgn="b" latinLnBrk="0" hangingPunct="1">
              <a:spcBef>
                <a:spcPts val="0"/>
              </a:spcBef>
              <a:spcAft>
                <a:spcPts val="0"/>
              </a:spcAft>
              <a:buClrTx/>
              <a:buSzPts val="1400"/>
              <a:buFont typeface="Arial" panose="020B0604020202020204" pitchFamily="34" charset="0"/>
              <a:buChar char="•"/>
            </a:pPr>
            <a:r>
              <a:rPr lang="fr-FR" sz="1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</a:t>
            </a:r>
            <a:r>
              <a:rPr lang="fr-FR" sz="14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Sea</a:t>
            </a:r>
            <a:r>
              <a:rPr lang="fr-FR" sz="1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r-FR" sz="14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level</a:t>
            </a:r>
            <a:r>
              <a:rPr lang="fr-FR" sz="1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pressure</a:t>
            </a:r>
            <a:endParaRPr lang="fr-FR" sz="1400" b="0" i="0" u="none" strike="noStrike" dirty="0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Air </a:t>
            </a:r>
            <a:r>
              <a:rPr lang="fr-FR" sz="14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temperature</a:t>
            </a:r>
            <a:endParaRPr lang="fr-FR" sz="1400" b="0" i="0" u="none" strike="noStrike" dirty="0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Gust </a:t>
            </a:r>
            <a:r>
              <a:rPr lang="fr-FR" sz="14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wind</a:t>
            </a:r>
            <a:r>
              <a:rPr lang="fr-FR" sz="1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speed</a:t>
            </a:r>
            <a:endParaRPr lang="fr-FR" sz="1400" b="0" i="0" u="none" strike="noStrike" dirty="0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Longwave</a:t>
            </a:r>
            <a:r>
              <a:rPr lang="fr-FR" sz="1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r-FR" sz="14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incoming</a:t>
            </a:r>
            <a:r>
              <a:rPr lang="fr-FR" sz="1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radiation</a:t>
            </a:r>
            <a:endParaRPr lang="fr-FR" sz="1400" b="0" i="0" u="none" strike="noStrike" dirty="0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Hourly</a:t>
            </a:r>
            <a:r>
              <a:rPr lang="fr-FR" sz="1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r-FR" sz="14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Precipitation</a:t>
            </a:r>
            <a:r>
              <a:rPr lang="fr-FR" sz="1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Rate </a:t>
            </a:r>
            <a:endParaRPr lang="fr-FR" sz="1400" b="0" i="0" u="none" strike="noStrike" dirty="0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Incoming</a:t>
            </a:r>
            <a:r>
              <a:rPr lang="fr-FR" sz="1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radiation</a:t>
            </a:r>
            <a:endParaRPr lang="fr-FR" sz="1400" b="0" i="0" u="none" strike="noStrike" dirty="0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Humidity</a:t>
            </a:r>
            <a:endParaRPr lang="fr-FR" sz="1400" b="0" i="0" u="none" strike="noStrike" dirty="0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Wind direction</a:t>
            </a:r>
            <a:endParaRPr lang="fr-FR" sz="1400" b="0" i="0" u="none" strike="noStrike" dirty="0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Wind speed</a:t>
            </a:r>
            <a:endParaRPr lang="fr-FR" sz="1400" b="0" i="0" u="none" strike="noStrike" dirty="0">
              <a:effectLst/>
              <a:latin typeface="Arial" panose="020B0604020202020204" pitchFamily="34" charset="0"/>
            </a:endParaRP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FR" sz="1400" b="1" kern="1200" dirty="0"/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B38D956F-B976-4F81-88F5-FF511F5CCA29}"/>
              </a:ext>
            </a:extLst>
          </p:cNvPr>
          <p:cNvSpPr/>
          <p:nvPr/>
        </p:nvSpPr>
        <p:spPr>
          <a:xfrm>
            <a:off x="655151" y="2407721"/>
            <a:ext cx="1951199" cy="1830625"/>
          </a:xfrm>
          <a:custGeom>
            <a:avLst/>
            <a:gdLst>
              <a:gd name="connsiteX0" fmla="*/ 0 w 2129495"/>
              <a:gd name="connsiteY0" fmla="*/ 97546 h 975455"/>
              <a:gd name="connsiteX1" fmla="*/ 97546 w 2129495"/>
              <a:gd name="connsiteY1" fmla="*/ 0 h 975455"/>
              <a:gd name="connsiteX2" fmla="*/ 2031950 w 2129495"/>
              <a:gd name="connsiteY2" fmla="*/ 0 h 975455"/>
              <a:gd name="connsiteX3" fmla="*/ 2129496 w 2129495"/>
              <a:gd name="connsiteY3" fmla="*/ 97546 h 975455"/>
              <a:gd name="connsiteX4" fmla="*/ 2129495 w 2129495"/>
              <a:gd name="connsiteY4" fmla="*/ 877910 h 975455"/>
              <a:gd name="connsiteX5" fmla="*/ 2031949 w 2129495"/>
              <a:gd name="connsiteY5" fmla="*/ 975456 h 975455"/>
              <a:gd name="connsiteX6" fmla="*/ 97546 w 2129495"/>
              <a:gd name="connsiteY6" fmla="*/ 975455 h 975455"/>
              <a:gd name="connsiteX7" fmla="*/ 0 w 2129495"/>
              <a:gd name="connsiteY7" fmla="*/ 877909 h 975455"/>
              <a:gd name="connsiteX8" fmla="*/ 0 w 2129495"/>
              <a:gd name="connsiteY8" fmla="*/ 97546 h 975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9495" h="975455">
                <a:moveTo>
                  <a:pt x="0" y="97546"/>
                </a:moveTo>
                <a:cubicBezTo>
                  <a:pt x="0" y="43673"/>
                  <a:pt x="43673" y="0"/>
                  <a:pt x="97546" y="0"/>
                </a:cubicBezTo>
                <a:lnTo>
                  <a:pt x="2031950" y="0"/>
                </a:lnTo>
                <a:cubicBezTo>
                  <a:pt x="2085823" y="0"/>
                  <a:pt x="2129496" y="43673"/>
                  <a:pt x="2129496" y="97546"/>
                </a:cubicBezTo>
                <a:cubicBezTo>
                  <a:pt x="2129496" y="357667"/>
                  <a:pt x="2129495" y="617789"/>
                  <a:pt x="2129495" y="877910"/>
                </a:cubicBezTo>
                <a:cubicBezTo>
                  <a:pt x="2129495" y="931783"/>
                  <a:pt x="2085822" y="975456"/>
                  <a:pt x="2031949" y="975456"/>
                </a:cubicBezTo>
                <a:lnTo>
                  <a:pt x="97546" y="975455"/>
                </a:lnTo>
                <a:cubicBezTo>
                  <a:pt x="43673" y="975455"/>
                  <a:pt x="0" y="931782"/>
                  <a:pt x="0" y="877909"/>
                </a:cubicBezTo>
                <a:lnTo>
                  <a:pt x="0" y="97546"/>
                </a:lnTo>
                <a:close/>
              </a:path>
            </a:pathLst>
          </a:custGeom>
          <a:solidFill>
            <a:srgbClr val="00689D">
              <a:alpha val="52941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271199"/>
              <a:satOff val="17718"/>
              <a:lumOff val="11961"/>
              <a:alphaOff val="0"/>
            </a:schemeClr>
          </a:fillRef>
          <a:effectRef idx="0">
            <a:schemeClr val="accent4">
              <a:hueOff val="4271199"/>
              <a:satOff val="17718"/>
              <a:lumOff val="1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70" tIns="66670" rIns="66670" bIns="66670" numCol="1" spcCol="1270" anchor="ctr" anchorCtr="0">
            <a:noAutofit/>
          </a:bodyPr>
          <a:lstStyle/>
          <a:p>
            <a:pPr marL="285750" indent="-28575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Sea</a:t>
            </a:r>
            <a:r>
              <a:rPr lang="fr-FR" sz="1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r-FR" sz="14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Temperature</a:t>
            </a:r>
            <a:endParaRPr lang="fr-FR" sz="1400" b="0" i="0" u="none" strike="noStrike" dirty="0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Salinity</a:t>
            </a:r>
            <a:endParaRPr lang="fr-FR" sz="1400" b="0" i="0" u="none" strike="noStrike" dirty="0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Sea</a:t>
            </a:r>
            <a:r>
              <a:rPr lang="fr-FR" sz="1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Pressure</a:t>
            </a:r>
            <a:endParaRPr lang="fr-FR" sz="1400" b="0" i="0" u="none" strike="noStrike" dirty="0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Water </a:t>
            </a:r>
            <a:r>
              <a:rPr lang="fr-FR" sz="14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sea</a:t>
            </a:r>
            <a:r>
              <a:rPr lang="fr-FR" sz="1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r-FR" sz="14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level</a:t>
            </a:r>
            <a:endParaRPr lang="fr-FR" sz="1400" b="0" i="0" u="none" strike="noStrike" dirty="0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Electrical</a:t>
            </a:r>
            <a:r>
              <a:rPr lang="fr-FR" sz="1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r-FR" sz="14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conductivity</a:t>
            </a:r>
            <a:endParaRPr lang="fr-FR" sz="1400" b="0" i="0" u="none" strike="noStrike" dirty="0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Current</a:t>
            </a:r>
            <a:r>
              <a:rPr lang="fr-FR" sz="1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speed</a:t>
            </a:r>
            <a:endParaRPr lang="fr-FR" sz="1400" b="0" i="0" u="none" strike="noStrike" dirty="0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Current</a:t>
            </a:r>
            <a:r>
              <a:rPr lang="fr-FR" sz="1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direction</a:t>
            </a:r>
          </a:p>
        </p:txBody>
      </p:sp>
      <p:sp>
        <p:nvSpPr>
          <p:cNvPr id="22" name="Forme libre : forme 21">
            <a:extLst>
              <a:ext uri="{FF2B5EF4-FFF2-40B4-BE49-F238E27FC236}">
                <a16:creationId xmlns:a16="http://schemas.microsoft.com/office/drawing/2014/main" id="{AE3AA049-1B63-487E-8B2F-02F9146FDB4C}"/>
              </a:ext>
            </a:extLst>
          </p:cNvPr>
          <p:cNvSpPr/>
          <p:nvPr/>
        </p:nvSpPr>
        <p:spPr>
          <a:xfrm>
            <a:off x="3708505" y="2560646"/>
            <a:ext cx="1905911" cy="2590498"/>
          </a:xfrm>
          <a:custGeom>
            <a:avLst/>
            <a:gdLst>
              <a:gd name="connsiteX0" fmla="*/ 0 w 2129495"/>
              <a:gd name="connsiteY0" fmla="*/ 97546 h 975455"/>
              <a:gd name="connsiteX1" fmla="*/ 97546 w 2129495"/>
              <a:gd name="connsiteY1" fmla="*/ 0 h 975455"/>
              <a:gd name="connsiteX2" fmla="*/ 2031950 w 2129495"/>
              <a:gd name="connsiteY2" fmla="*/ 0 h 975455"/>
              <a:gd name="connsiteX3" fmla="*/ 2129496 w 2129495"/>
              <a:gd name="connsiteY3" fmla="*/ 97546 h 975455"/>
              <a:gd name="connsiteX4" fmla="*/ 2129495 w 2129495"/>
              <a:gd name="connsiteY4" fmla="*/ 877910 h 975455"/>
              <a:gd name="connsiteX5" fmla="*/ 2031949 w 2129495"/>
              <a:gd name="connsiteY5" fmla="*/ 975456 h 975455"/>
              <a:gd name="connsiteX6" fmla="*/ 97546 w 2129495"/>
              <a:gd name="connsiteY6" fmla="*/ 975455 h 975455"/>
              <a:gd name="connsiteX7" fmla="*/ 0 w 2129495"/>
              <a:gd name="connsiteY7" fmla="*/ 877909 h 975455"/>
              <a:gd name="connsiteX8" fmla="*/ 0 w 2129495"/>
              <a:gd name="connsiteY8" fmla="*/ 97546 h 975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9495" h="975455">
                <a:moveTo>
                  <a:pt x="0" y="97546"/>
                </a:moveTo>
                <a:cubicBezTo>
                  <a:pt x="0" y="43673"/>
                  <a:pt x="43673" y="0"/>
                  <a:pt x="97546" y="0"/>
                </a:cubicBezTo>
                <a:lnTo>
                  <a:pt x="2031950" y="0"/>
                </a:lnTo>
                <a:cubicBezTo>
                  <a:pt x="2085823" y="0"/>
                  <a:pt x="2129496" y="43673"/>
                  <a:pt x="2129496" y="97546"/>
                </a:cubicBezTo>
                <a:cubicBezTo>
                  <a:pt x="2129496" y="357667"/>
                  <a:pt x="2129495" y="617789"/>
                  <a:pt x="2129495" y="877910"/>
                </a:cubicBezTo>
                <a:cubicBezTo>
                  <a:pt x="2129495" y="931783"/>
                  <a:pt x="2085822" y="975456"/>
                  <a:pt x="2031949" y="975456"/>
                </a:cubicBezTo>
                <a:lnTo>
                  <a:pt x="97546" y="975455"/>
                </a:lnTo>
                <a:cubicBezTo>
                  <a:pt x="43673" y="975455"/>
                  <a:pt x="0" y="931782"/>
                  <a:pt x="0" y="877909"/>
                </a:cubicBezTo>
                <a:lnTo>
                  <a:pt x="0" y="97546"/>
                </a:lnTo>
                <a:close/>
              </a:path>
            </a:pathLst>
          </a:custGeom>
          <a:solidFill>
            <a:srgbClr val="7030A0">
              <a:alpha val="50196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271199"/>
              <a:satOff val="17718"/>
              <a:lumOff val="11961"/>
              <a:alphaOff val="0"/>
            </a:schemeClr>
          </a:fillRef>
          <a:effectRef idx="0">
            <a:schemeClr val="accent4">
              <a:hueOff val="4271199"/>
              <a:satOff val="17718"/>
              <a:lumOff val="1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70" tIns="66670" rIns="66670" bIns="66670" numCol="1" spcCol="1270" anchor="ctr" anchorCtr="0">
            <a:noAutofit/>
          </a:bodyPr>
          <a:lstStyle/>
          <a:p>
            <a:pPr marL="285750" indent="-285750" algn="l" rtl="0" eaLnBrk="1" fontAlgn="b" latinLnBrk="0" hangingPunct="1">
              <a:spcBef>
                <a:spcPts val="0"/>
              </a:spcBef>
              <a:spcAft>
                <a:spcPts val="0"/>
              </a:spcAft>
              <a:buClrTx/>
              <a:buSzPts val="1100"/>
              <a:buFont typeface="Arial" panose="020B0604020202020204" pitchFamily="34" charset="0"/>
              <a:buChar char="•"/>
            </a:pPr>
            <a:r>
              <a:rPr lang="fr-FR" sz="14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Wave</a:t>
            </a:r>
            <a:r>
              <a:rPr lang="fr-FR" sz="1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Hs (H1/3)</a:t>
            </a:r>
            <a:endParaRPr lang="fr-FR" sz="1400" b="0" i="0" u="none" strike="noStrike" dirty="0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Wave</a:t>
            </a:r>
            <a:r>
              <a:rPr lang="fr-FR" sz="1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direction</a:t>
            </a:r>
            <a:endParaRPr lang="fr-FR" sz="1400" b="0" i="0" u="none" strike="noStrike" dirty="0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Wave</a:t>
            </a:r>
            <a:r>
              <a:rPr lang="fr-FR" sz="1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r-FR" sz="14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period</a:t>
            </a:r>
            <a:r>
              <a:rPr lang="fr-FR" sz="1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T1/3</a:t>
            </a:r>
            <a:endParaRPr lang="fr-FR" sz="1400" b="0" i="0" u="none" strike="noStrike" dirty="0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Wave</a:t>
            </a:r>
            <a:r>
              <a:rPr lang="fr-FR" sz="14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r-FR" sz="14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Hmax</a:t>
            </a:r>
            <a:endParaRPr lang="fr-FR" sz="14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7E7321F2-33D6-40BD-A20D-D358C5CF7739}"/>
              </a:ext>
            </a:extLst>
          </p:cNvPr>
          <p:cNvSpPr/>
          <p:nvPr/>
        </p:nvSpPr>
        <p:spPr>
          <a:xfrm>
            <a:off x="701460" y="4315030"/>
            <a:ext cx="1854330" cy="1418226"/>
          </a:xfrm>
          <a:custGeom>
            <a:avLst/>
            <a:gdLst>
              <a:gd name="connsiteX0" fmla="*/ 0 w 2129495"/>
              <a:gd name="connsiteY0" fmla="*/ 97546 h 975455"/>
              <a:gd name="connsiteX1" fmla="*/ 97546 w 2129495"/>
              <a:gd name="connsiteY1" fmla="*/ 0 h 975455"/>
              <a:gd name="connsiteX2" fmla="*/ 2031950 w 2129495"/>
              <a:gd name="connsiteY2" fmla="*/ 0 h 975455"/>
              <a:gd name="connsiteX3" fmla="*/ 2129496 w 2129495"/>
              <a:gd name="connsiteY3" fmla="*/ 97546 h 975455"/>
              <a:gd name="connsiteX4" fmla="*/ 2129495 w 2129495"/>
              <a:gd name="connsiteY4" fmla="*/ 877910 h 975455"/>
              <a:gd name="connsiteX5" fmla="*/ 2031949 w 2129495"/>
              <a:gd name="connsiteY5" fmla="*/ 975456 h 975455"/>
              <a:gd name="connsiteX6" fmla="*/ 97546 w 2129495"/>
              <a:gd name="connsiteY6" fmla="*/ 975455 h 975455"/>
              <a:gd name="connsiteX7" fmla="*/ 0 w 2129495"/>
              <a:gd name="connsiteY7" fmla="*/ 877909 h 975455"/>
              <a:gd name="connsiteX8" fmla="*/ 0 w 2129495"/>
              <a:gd name="connsiteY8" fmla="*/ 97546 h 975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9495" h="975455">
                <a:moveTo>
                  <a:pt x="0" y="97546"/>
                </a:moveTo>
                <a:cubicBezTo>
                  <a:pt x="0" y="43673"/>
                  <a:pt x="43673" y="0"/>
                  <a:pt x="97546" y="0"/>
                </a:cubicBezTo>
                <a:lnTo>
                  <a:pt x="2031950" y="0"/>
                </a:lnTo>
                <a:cubicBezTo>
                  <a:pt x="2085823" y="0"/>
                  <a:pt x="2129496" y="43673"/>
                  <a:pt x="2129496" y="97546"/>
                </a:cubicBezTo>
                <a:cubicBezTo>
                  <a:pt x="2129496" y="357667"/>
                  <a:pt x="2129495" y="617789"/>
                  <a:pt x="2129495" y="877910"/>
                </a:cubicBezTo>
                <a:cubicBezTo>
                  <a:pt x="2129495" y="931783"/>
                  <a:pt x="2085822" y="975456"/>
                  <a:pt x="2031949" y="975456"/>
                </a:cubicBezTo>
                <a:lnTo>
                  <a:pt x="97546" y="975455"/>
                </a:lnTo>
                <a:cubicBezTo>
                  <a:pt x="43673" y="975455"/>
                  <a:pt x="0" y="931782"/>
                  <a:pt x="0" y="877909"/>
                </a:cubicBezTo>
                <a:lnTo>
                  <a:pt x="0" y="97546"/>
                </a:lnTo>
                <a:close/>
              </a:path>
            </a:pathLst>
          </a:custGeom>
          <a:solidFill>
            <a:srgbClr val="00689D">
              <a:alpha val="52941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271199"/>
              <a:satOff val="17718"/>
              <a:lumOff val="11961"/>
              <a:alphaOff val="0"/>
            </a:schemeClr>
          </a:fillRef>
          <a:effectRef idx="0">
            <a:schemeClr val="accent4">
              <a:hueOff val="4271199"/>
              <a:satOff val="17718"/>
              <a:lumOff val="1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70" tIns="66670" rIns="66670" bIns="66670" numCol="1" spcCol="1270" anchor="ctr" anchorCtr="0">
            <a:noAutofit/>
          </a:bodyPr>
          <a:lstStyle/>
          <a:p>
            <a:pPr algn="ctr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fr-FR" b="1" i="0" u="none" strike="noStrike" kern="12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REMOTE DATA</a:t>
            </a:r>
          </a:p>
          <a:p>
            <a:pPr algn="ctr" rtl="0" eaLnBrk="1" fontAlgn="b" latinLnBrk="0" hangingPunct="1">
              <a:spcBef>
                <a:spcPts val="0"/>
              </a:spcBef>
              <a:spcAft>
                <a:spcPts val="0"/>
              </a:spcAft>
            </a:pPr>
            <a:endParaRPr lang="fr-FR" sz="1000" b="1" i="0" u="none" strike="noStrike" kern="120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marL="285750" indent="-285750" rtl="0" eaLnBrk="1" fontAlgn="b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kern="1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Satellite SST</a:t>
            </a:r>
          </a:p>
          <a:p>
            <a:pPr marL="285750" indent="-285750" rtl="0" eaLnBrk="1" fontAlgn="b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kern="1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Satellite </a:t>
            </a:r>
            <a:r>
              <a:rPr lang="fr-FR" sz="1400" kern="12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ocean</a:t>
            </a:r>
            <a:r>
              <a:rPr lang="fr-FR" sz="1400" kern="1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1400" kern="12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colour</a:t>
            </a:r>
            <a:r>
              <a:rPr lang="fr-FR" sz="1400" kern="1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 (</a:t>
            </a:r>
            <a:r>
              <a:rPr lang="fr-FR" sz="1400" kern="12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Chla</a:t>
            </a:r>
            <a:r>
              <a:rPr lang="fr-FR" sz="1400" kern="1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..)</a:t>
            </a:r>
          </a:p>
          <a:p>
            <a:pPr marL="285750" indent="-285750" rtl="0" eaLnBrk="1" fontAlgn="b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i="0" u="none" strike="noStrike" kern="1200" dirty="0" err="1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Currents</a:t>
            </a:r>
            <a:r>
              <a:rPr lang="fr-FR" sz="1400" i="0" u="none" strike="noStrike" kern="120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 radar HF</a:t>
            </a:r>
            <a:endParaRPr lang="fr-FR" sz="1400" i="0" u="none" strike="noStrike" kern="120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marL="285750" indent="-28575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1400" b="0" i="0" u="none" strike="noStrike" kern="12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84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C74C3-BF1B-448D-8FEA-9223F2F4E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9" y="-93944"/>
            <a:ext cx="8963527" cy="689507"/>
          </a:xfrm>
        </p:spPr>
        <p:txBody>
          <a:bodyPr/>
          <a:lstStyle/>
          <a:p>
            <a:pPr algn="ctr"/>
            <a:r>
              <a:rPr lang="en-GB" sz="1600" noProof="0" dirty="0"/>
              <a:t>SHAREMED: North-west Mediterranean Pilot site</a:t>
            </a:r>
            <a:br>
              <a:rPr lang="en-GB" sz="1600" noProof="0" dirty="0"/>
            </a:br>
            <a:r>
              <a:rPr lang="en-GB" sz="1600" noProof="0" dirty="0"/>
              <a:t>Web portal  (WP 4.4.1)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2E5214-D733-45E5-9CE0-5D9BBB1116F0}"/>
              </a:ext>
            </a:extLst>
          </p:cNvPr>
          <p:cNvSpPr txBox="1">
            <a:spLocks/>
          </p:cNvSpPr>
          <p:nvPr/>
        </p:nvSpPr>
        <p:spPr bwMode="auto">
          <a:xfrm>
            <a:off x="1407631" y="744206"/>
            <a:ext cx="6707476" cy="93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it-IT" sz="2400" b="1" kern="0" dirty="0">
                <a:solidFill>
                  <a:srgbClr val="002060"/>
                </a:solidFill>
              </a:rPr>
              <a:t>Which </a:t>
            </a:r>
            <a:r>
              <a:rPr lang="it-IT" sz="2400" b="1" i="1" kern="0" dirty="0">
                <a:solidFill>
                  <a:srgbClr val="002060"/>
                </a:solidFill>
              </a:rPr>
              <a:t>forecast </a:t>
            </a:r>
            <a:r>
              <a:rPr lang="it-IT" sz="2400" b="1" kern="0" dirty="0">
                <a:solidFill>
                  <a:srgbClr val="002060"/>
                </a:solidFill>
              </a:rPr>
              <a:t>variables ? </a:t>
            </a:r>
          </a:p>
          <a:p>
            <a:pPr marL="0" indent="0" algn="ctr">
              <a:buNone/>
            </a:pPr>
            <a:endParaRPr lang="it-IT" sz="2400" kern="0" dirty="0">
              <a:solidFill>
                <a:srgbClr val="002060"/>
              </a:solidFill>
            </a:endParaRPr>
          </a:p>
          <a:p>
            <a:pPr algn="ctr"/>
            <a:endParaRPr lang="it-IT" sz="2000" kern="0" dirty="0">
              <a:solidFill>
                <a:srgbClr val="002060"/>
              </a:solidFill>
            </a:endParaRPr>
          </a:p>
          <a:p>
            <a:endParaRPr lang="it-IT" sz="1800" kern="0" dirty="0">
              <a:solidFill>
                <a:srgbClr val="002060"/>
              </a:solidFill>
            </a:endParaRPr>
          </a:p>
          <a:p>
            <a:pPr marL="0" indent="0">
              <a:buFontTx/>
              <a:buNone/>
            </a:pPr>
            <a:endParaRPr lang="it-IT" sz="1800" kern="0" dirty="0">
              <a:solidFill>
                <a:srgbClr val="002060"/>
              </a:solidFill>
            </a:endParaRPr>
          </a:p>
          <a:p>
            <a:endParaRPr lang="it-IT" sz="1800" kern="0" dirty="0">
              <a:solidFill>
                <a:srgbClr val="002060"/>
              </a:solidFill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8ACBACAF-9846-41DA-92FE-6F8BFA9405E5}"/>
              </a:ext>
            </a:extLst>
          </p:cNvPr>
          <p:cNvSpPr/>
          <p:nvPr/>
        </p:nvSpPr>
        <p:spPr>
          <a:xfrm>
            <a:off x="476781" y="1497952"/>
            <a:ext cx="2303689" cy="1108453"/>
          </a:xfrm>
          <a:custGeom>
            <a:avLst/>
            <a:gdLst>
              <a:gd name="connsiteX0" fmla="*/ 0 w 2129495"/>
              <a:gd name="connsiteY0" fmla="*/ 97546 h 975455"/>
              <a:gd name="connsiteX1" fmla="*/ 97546 w 2129495"/>
              <a:gd name="connsiteY1" fmla="*/ 0 h 975455"/>
              <a:gd name="connsiteX2" fmla="*/ 2031950 w 2129495"/>
              <a:gd name="connsiteY2" fmla="*/ 0 h 975455"/>
              <a:gd name="connsiteX3" fmla="*/ 2129496 w 2129495"/>
              <a:gd name="connsiteY3" fmla="*/ 97546 h 975455"/>
              <a:gd name="connsiteX4" fmla="*/ 2129495 w 2129495"/>
              <a:gd name="connsiteY4" fmla="*/ 877910 h 975455"/>
              <a:gd name="connsiteX5" fmla="*/ 2031949 w 2129495"/>
              <a:gd name="connsiteY5" fmla="*/ 975456 h 975455"/>
              <a:gd name="connsiteX6" fmla="*/ 97546 w 2129495"/>
              <a:gd name="connsiteY6" fmla="*/ 975455 h 975455"/>
              <a:gd name="connsiteX7" fmla="*/ 0 w 2129495"/>
              <a:gd name="connsiteY7" fmla="*/ 877909 h 975455"/>
              <a:gd name="connsiteX8" fmla="*/ 0 w 2129495"/>
              <a:gd name="connsiteY8" fmla="*/ 97546 h 975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9495" h="975455">
                <a:moveTo>
                  <a:pt x="0" y="97546"/>
                </a:moveTo>
                <a:cubicBezTo>
                  <a:pt x="0" y="43673"/>
                  <a:pt x="43673" y="0"/>
                  <a:pt x="97546" y="0"/>
                </a:cubicBezTo>
                <a:lnTo>
                  <a:pt x="2031950" y="0"/>
                </a:lnTo>
                <a:cubicBezTo>
                  <a:pt x="2085823" y="0"/>
                  <a:pt x="2129496" y="43673"/>
                  <a:pt x="2129496" y="97546"/>
                </a:cubicBezTo>
                <a:cubicBezTo>
                  <a:pt x="2129496" y="357667"/>
                  <a:pt x="2129495" y="617789"/>
                  <a:pt x="2129495" y="877910"/>
                </a:cubicBezTo>
                <a:cubicBezTo>
                  <a:pt x="2129495" y="931783"/>
                  <a:pt x="2085822" y="975456"/>
                  <a:pt x="2031949" y="975456"/>
                </a:cubicBezTo>
                <a:lnTo>
                  <a:pt x="97546" y="975455"/>
                </a:lnTo>
                <a:cubicBezTo>
                  <a:pt x="43673" y="975455"/>
                  <a:pt x="0" y="931782"/>
                  <a:pt x="0" y="877909"/>
                </a:cubicBezTo>
                <a:lnTo>
                  <a:pt x="0" y="9754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271199"/>
              <a:satOff val="17718"/>
              <a:lumOff val="11961"/>
              <a:alphaOff val="0"/>
            </a:schemeClr>
          </a:fillRef>
          <a:effectRef idx="0">
            <a:schemeClr val="accent4">
              <a:hueOff val="4271199"/>
              <a:satOff val="17718"/>
              <a:lumOff val="1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70" tIns="66670" rIns="66670" bIns="66670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600" b="1" kern="1200" dirty="0"/>
              <a:t>SEA WATER</a:t>
            </a:r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84A700D7-B291-46F4-A209-CCE68748DE4E}"/>
              </a:ext>
            </a:extLst>
          </p:cNvPr>
          <p:cNvSpPr/>
          <p:nvPr/>
        </p:nvSpPr>
        <p:spPr>
          <a:xfrm>
            <a:off x="3420155" y="1497952"/>
            <a:ext cx="2303689" cy="1108453"/>
          </a:xfrm>
          <a:custGeom>
            <a:avLst/>
            <a:gdLst>
              <a:gd name="connsiteX0" fmla="*/ 0 w 2129495"/>
              <a:gd name="connsiteY0" fmla="*/ 97546 h 975455"/>
              <a:gd name="connsiteX1" fmla="*/ 97546 w 2129495"/>
              <a:gd name="connsiteY1" fmla="*/ 0 h 975455"/>
              <a:gd name="connsiteX2" fmla="*/ 2031950 w 2129495"/>
              <a:gd name="connsiteY2" fmla="*/ 0 h 975455"/>
              <a:gd name="connsiteX3" fmla="*/ 2129496 w 2129495"/>
              <a:gd name="connsiteY3" fmla="*/ 97546 h 975455"/>
              <a:gd name="connsiteX4" fmla="*/ 2129495 w 2129495"/>
              <a:gd name="connsiteY4" fmla="*/ 877910 h 975455"/>
              <a:gd name="connsiteX5" fmla="*/ 2031949 w 2129495"/>
              <a:gd name="connsiteY5" fmla="*/ 975456 h 975455"/>
              <a:gd name="connsiteX6" fmla="*/ 97546 w 2129495"/>
              <a:gd name="connsiteY6" fmla="*/ 975455 h 975455"/>
              <a:gd name="connsiteX7" fmla="*/ 0 w 2129495"/>
              <a:gd name="connsiteY7" fmla="*/ 877909 h 975455"/>
              <a:gd name="connsiteX8" fmla="*/ 0 w 2129495"/>
              <a:gd name="connsiteY8" fmla="*/ 97546 h 975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9495" h="975455">
                <a:moveTo>
                  <a:pt x="0" y="97546"/>
                </a:moveTo>
                <a:cubicBezTo>
                  <a:pt x="0" y="43673"/>
                  <a:pt x="43673" y="0"/>
                  <a:pt x="97546" y="0"/>
                </a:cubicBezTo>
                <a:lnTo>
                  <a:pt x="2031950" y="0"/>
                </a:lnTo>
                <a:cubicBezTo>
                  <a:pt x="2085823" y="0"/>
                  <a:pt x="2129496" y="43673"/>
                  <a:pt x="2129496" y="97546"/>
                </a:cubicBezTo>
                <a:cubicBezTo>
                  <a:pt x="2129496" y="357667"/>
                  <a:pt x="2129495" y="617789"/>
                  <a:pt x="2129495" y="877910"/>
                </a:cubicBezTo>
                <a:cubicBezTo>
                  <a:pt x="2129495" y="931783"/>
                  <a:pt x="2085822" y="975456"/>
                  <a:pt x="2031949" y="975456"/>
                </a:cubicBezTo>
                <a:lnTo>
                  <a:pt x="97546" y="975455"/>
                </a:lnTo>
                <a:cubicBezTo>
                  <a:pt x="43673" y="975455"/>
                  <a:pt x="0" y="931782"/>
                  <a:pt x="0" y="877909"/>
                </a:cubicBezTo>
                <a:lnTo>
                  <a:pt x="0" y="97546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271199"/>
              <a:satOff val="17718"/>
              <a:lumOff val="11961"/>
              <a:alphaOff val="0"/>
            </a:schemeClr>
          </a:fillRef>
          <a:effectRef idx="0">
            <a:schemeClr val="accent4">
              <a:hueOff val="4271199"/>
              <a:satOff val="17718"/>
              <a:lumOff val="1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70" tIns="66670" rIns="66670" bIns="66670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600" b="1" kern="1200" dirty="0"/>
              <a:t>WAVES</a:t>
            </a:r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56CF2AC2-8028-4C9B-9484-A7EEFEBED7EC}"/>
              </a:ext>
            </a:extLst>
          </p:cNvPr>
          <p:cNvSpPr/>
          <p:nvPr/>
        </p:nvSpPr>
        <p:spPr>
          <a:xfrm>
            <a:off x="6451103" y="1497951"/>
            <a:ext cx="2303689" cy="1108453"/>
          </a:xfrm>
          <a:custGeom>
            <a:avLst/>
            <a:gdLst>
              <a:gd name="connsiteX0" fmla="*/ 0 w 2129495"/>
              <a:gd name="connsiteY0" fmla="*/ 97546 h 975455"/>
              <a:gd name="connsiteX1" fmla="*/ 97546 w 2129495"/>
              <a:gd name="connsiteY1" fmla="*/ 0 h 975455"/>
              <a:gd name="connsiteX2" fmla="*/ 2031950 w 2129495"/>
              <a:gd name="connsiteY2" fmla="*/ 0 h 975455"/>
              <a:gd name="connsiteX3" fmla="*/ 2129496 w 2129495"/>
              <a:gd name="connsiteY3" fmla="*/ 97546 h 975455"/>
              <a:gd name="connsiteX4" fmla="*/ 2129495 w 2129495"/>
              <a:gd name="connsiteY4" fmla="*/ 877910 h 975455"/>
              <a:gd name="connsiteX5" fmla="*/ 2031949 w 2129495"/>
              <a:gd name="connsiteY5" fmla="*/ 975456 h 975455"/>
              <a:gd name="connsiteX6" fmla="*/ 97546 w 2129495"/>
              <a:gd name="connsiteY6" fmla="*/ 975455 h 975455"/>
              <a:gd name="connsiteX7" fmla="*/ 0 w 2129495"/>
              <a:gd name="connsiteY7" fmla="*/ 877909 h 975455"/>
              <a:gd name="connsiteX8" fmla="*/ 0 w 2129495"/>
              <a:gd name="connsiteY8" fmla="*/ 97546 h 975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9495" h="975455">
                <a:moveTo>
                  <a:pt x="0" y="97546"/>
                </a:moveTo>
                <a:cubicBezTo>
                  <a:pt x="0" y="43673"/>
                  <a:pt x="43673" y="0"/>
                  <a:pt x="97546" y="0"/>
                </a:cubicBezTo>
                <a:lnTo>
                  <a:pt x="2031950" y="0"/>
                </a:lnTo>
                <a:cubicBezTo>
                  <a:pt x="2085823" y="0"/>
                  <a:pt x="2129496" y="43673"/>
                  <a:pt x="2129496" y="97546"/>
                </a:cubicBezTo>
                <a:cubicBezTo>
                  <a:pt x="2129496" y="357667"/>
                  <a:pt x="2129495" y="617789"/>
                  <a:pt x="2129495" y="877910"/>
                </a:cubicBezTo>
                <a:cubicBezTo>
                  <a:pt x="2129495" y="931783"/>
                  <a:pt x="2085822" y="975456"/>
                  <a:pt x="2031949" y="975456"/>
                </a:cubicBezTo>
                <a:lnTo>
                  <a:pt x="97546" y="975455"/>
                </a:lnTo>
                <a:cubicBezTo>
                  <a:pt x="43673" y="975455"/>
                  <a:pt x="0" y="931782"/>
                  <a:pt x="0" y="877909"/>
                </a:cubicBezTo>
                <a:lnTo>
                  <a:pt x="0" y="97546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271199"/>
              <a:satOff val="17718"/>
              <a:lumOff val="11961"/>
              <a:alphaOff val="0"/>
            </a:schemeClr>
          </a:fillRef>
          <a:effectRef idx="0">
            <a:schemeClr val="accent4">
              <a:hueOff val="4271199"/>
              <a:satOff val="17718"/>
              <a:lumOff val="1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70" tIns="66670" rIns="66670" bIns="66670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600" b="1" kern="1200" dirty="0"/>
              <a:t>ATMOSPHERE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741A66DC-0252-4078-ABB3-0459C779C54B}"/>
              </a:ext>
            </a:extLst>
          </p:cNvPr>
          <p:cNvGraphicFramePr>
            <a:graphicFrameLocks noGrp="1"/>
          </p:cNvGraphicFramePr>
          <p:nvPr/>
        </p:nvGraphicFramePr>
        <p:xfrm>
          <a:off x="6716572" y="2836506"/>
          <a:ext cx="2038220" cy="2005965"/>
        </p:xfrm>
        <a:graphic>
          <a:graphicData uri="http://schemas.openxmlformats.org/drawingml/2006/table">
            <a:tbl>
              <a:tblPr/>
              <a:tblGrid>
                <a:gridCol w="2038220">
                  <a:extLst>
                    <a:ext uri="{9D8B030D-6E8A-4147-A177-3AD203B41FA5}">
                      <a16:colId xmlns:a16="http://schemas.microsoft.com/office/drawing/2014/main" val="383824814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10675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1571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6958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88962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68371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5671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89026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73526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2238839"/>
                  </a:ext>
                </a:extLst>
              </a:tr>
            </a:tbl>
          </a:graphicData>
        </a:graphic>
      </p:graphicFrame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D5583570-0AF4-482B-AAF4-A2DEEA71C2CA}"/>
              </a:ext>
            </a:extLst>
          </p:cNvPr>
          <p:cNvSpPr/>
          <p:nvPr/>
        </p:nvSpPr>
        <p:spPr>
          <a:xfrm>
            <a:off x="6716572" y="2861846"/>
            <a:ext cx="1772277" cy="1980626"/>
          </a:xfrm>
          <a:custGeom>
            <a:avLst/>
            <a:gdLst>
              <a:gd name="connsiteX0" fmla="*/ 0 w 2129495"/>
              <a:gd name="connsiteY0" fmla="*/ 97546 h 975455"/>
              <a:gd name="connsiteX1" fmla="*/ 97546 w 2129495"/>
              <a:gd name="connsiteY1" fmla="*/ 0 h 975455"/>
              <a:gd name="connsiteX2" fmla="*/ 2031950 w 2129495"/>
              <a:gd name="connsiteY2" fmla="*/ 0 h 975455"/>
              <a:gd name="connsiteX3" fmla="*/ 2129496 w 2129495"/>
              <a:gd name="connsiteY3" fmla="*/ 97546 h 975455"/>
              <a:gd name="connsiteX4" fmla="*/ 2129495 w 2129495"/>
              <a:gd name="connsiteY4" fmla="*/ 877910 h 975455"/>
              <a:gd name="connsiteX5" fmla="*/ 2031949 w 2129495"/>
              <a:gd name="connsiteY5" fmla="*/ 975456 h 975455"/>
              <a:gd name="connsiteX6" fmla="*/ 97546 w 2129495"/>
              <a:gd name="connsiteY6" fmla="*/ 975455 h 975455"/>
              <a:gd name="connsiteX7" fmla="*/ 0 w 2129495"/>
              <a:gd name="connsiteY7" fmla="*/ 877909 h 975455"/>
              <a:gd name="connsiteX8" fmla="*/ 0 w 2129495"/>
              <a:gd name="connsiteY8" fmla="*/ 97546 h 975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9495" h="975455">
                <a:moveTo>
                  <a:pt x="0" y="97546"/>
                </a:moveTo>
                <a:cubicBezTo>
                  <a:pt x="0" y="43673"/>
                  <a:pt x="43673" y="0"/>
                  <a:pt x="97546" y="0"/>
                </a:cubicBezTo>
                <a:lnTo>
                  <a:pt x="2031950" y="0"/>
                </a:lnTo>
                <a:cubicBezTo>
                  <a:pt x="2085823" y="0"/>
                  <a:pt x="2129496" y="43673"/>
                  <a:pt x="2129496" y="97546"/>
                </a:cubicBezTo>
                <a:cubicBezTo>
                  <a:pt x="2129496" y="357667"/>
                  <a:pt x="2129495" y="617789"/>
                  <a:pt x="2129495" y="877910"/>
                </a:cubicBezTo>
                <a:cubicBezTo>
                  <a:pt x="2129495" y="931783"/>
                  <a:pt x="2085822" y="975456"/>
                  <a:pt x="2031949" y="975456"/>
                </a:cubicBezTo>
                <a:lnTo>
                  <a:pt x="97546" y="975455"/>
                </a:lnTo>
                <a:cubicBezTo>
                  <a:pt x="43673" y="975455"/>
                  <a:pt x="0" y="931782"/>
                  <a:pt x="0" y="877909"/>
                </a:cubicBezTo>
                <a:lnTo>
                  <a:pt x="0" y="97546"/>
                </a:lnTo>
                <a:close/>
              </a:path>
            </a:pathLst>
          </a:custGeom>
          <a:solidFill>
            <a:srgbClr val="4BC2FF">
              <a:alpha val="36078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271199"/>
              <a:satOff val="17718"/>
              <a:lumOff val="11961"/>
              <a:alphaOff val="0"/>
            </a:schemeClr>
          </a:fillRef>
          <a:effectRef idx="0">
            <a:schemeClr val="accent4">
              <a:hueOff val="4271199"/>
              <a:satOff val="17718"/>
              <a:lumOff val="1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70" tIns="66670" rIns="66670" bIns="66670" numCol="1" spcCol="1270" anchor="ctr" anchorCtr="0">
            <a:noAutofit/>
          </a:bodyPr>
          <a:lstStyle/>
          <a:p>
            <a:pPr algn="l" rtl="0" eaLnBrk="1" fontAlgn="b" latinLnBrk="0" hangingPunct="1">
              <a:spcBef>
                <a:spcPts val="0"/>
              </a:spcBef>
              <a:spcAft>
                <a:spcPts val="0"/>
              </a:spcAft>
              <a:buClrTx/>
              <a:buSzPts val="1400"/>
            </a:pPr>
            <a:r>
              <a:rPr lang="fr-FR" sz="1400" b="0" i="1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Not for the moment</a:t>
            </a:r>
            <a:endParaRPr lang="fr-FR" sz="1400" b="0" i="1" u="none" strike="noStrike" dirty="0">
              <a:effectLst/>
              <a:latin typeface="Arial" panose="020B0604020202020204" pitchFamily="34" charset="0"/>
            </a:endParaRP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FR" sz="1400" b="1" kern="1200" dirty="0"/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B38D956F-B976-4F81-88F5-FF511F5CCA29}"/>
              </a:ext>
            </a:extLst>
          </p:cNvPr>
          <p:cNvSpPr/>
          <p:nvPr/>
        </p:nvSpPr>
        <p:spPr>
          <a:xfrm>
            <a:off x="655151" y="2743658"/>
            <a:ext cx="1905911" cy="2098813"/>
          </a:xfrm>
          <a:custGeom>
            <a:avLst/>
            <a:gdLst>
              <a:gd name="connsiteX0" fmla="*/ 0 w 2129495"/>
              <a:gd name="connsiteY0" fmla="*/ 97546 h 975455"/>
              <a:gd name="connsiteX1" fmla="*/ 97546 w 2129495"/>
              <a:gd name="connsiteY1" fmla="*/ 0 h 975455"/>
              <a:gd name="connsiteX2" fmla="*/ 2031950 w 2129495"/>
              <a:gd name="connsiteY2" fmla="*/ 0 h 975455"/>
              <a:gd name="connsiteX3" fmla="*/ 2129496 w 2129495"/>
              <a:gd name="connsiteY3" fmla="*/ 97546 h 975455"/>
              <a:gd name="connsiteX4" fmla="*/ 2129495 w 2129495"/>
              <a:gd name="connsiteY4" fmla="*/ 877910 h 975455"/>
              <a:gd name="connsiteX5" fmla="*/ 2031949 w 2129495"/>
              <a:gd name="connsiteY5" fmla="*/ 975456 h 975455"/>
              <a:gd name="connsiteX6" fmla="*/ 97546 w 2129495"/>
              <a:gd name="connsiteY6" fmla="*/ 975455 h 975455"/>
              <a:gd name="connsiteX7" fmla="*/ 0 w 2129495"/>
              <a:gd name="connsiteY7" fmla="*/ 877909 h 975455"/>
              <a:gd name="connsiteX8" fmla="*/ 0 w 2129495"/>
              <a:gd name="connsiteY8" fmla="*/ 97546 h 975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9495" h="975455">
                <a:moveTo>
                  <a:pt x="0" y="97546"/>
                </a:moveTo>
                <a:cubicBezTo>
                  <a:pt x="0" y="43673"/>
                  <a:pt x="43673" y="0"/>
                  <a:pt x="97546" y="0"/>
                </a:cubicBezTo>
                <a:lnTo>
                  <a:pt x="2031950" y="0"/>
                </a:lnTo>
                <a:cubicBezTo>
                  <a:pt x="2085823" y="0"/>
                  <a:pt x="2129496" y="43673"/>
                  <a:pt x="2129496" y="97546"/>
                </a:cubicBezTo>
                <a:cubicBezTo>
                  <a:pt x="2129496" y="357667"/>
                  <a:pt x="2129495" y="617789"/>
                  <a:pt x="2129495" y="877910"/>
                </a:cubicBezTo>
                <a:cubicBezTo>
                  <a:pt x="2129495" y="931783"/>
                  <a:pt x="2085822" y="975456"/>
                  <a:pt x="2031949" y="975456"/>
                </a:cubicBezTo>
                <a:lnTo>
                  <a:pt x="97546" y="975455"/>
                </a:lnTo>
                <a:cubicBezTo>
                  <a:pt x="43673" y="975455"/>
                  <a:pt x="0" y="931782"/>
                  <a:pt x="0" y="877909"/>
                </a:cubicBezTo>
                <a:lnTo>
                  <a:pt x="0" y="97546"/>
                </a:lnTo>
                <a:close/>
              </a:path>
            </a:pathLst>
          </a:custGeom>
          <a:solidFill>
            <a:srgbClr val="00689D">
              <a:alpha val="52941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271199"/>
              <a:satOff val="17718"/>
              <a:lumOff val="11961"/>
              <a:alphaOff val="0"/>
            </a:schemeClr>
          </a:fillRef>
          <a:effectRef idx="0">
            <a:schemeClr val="accent4">
              <a:hueOff val="4271199"/>
              <a:satOff val="17718"/>
              <a:lumOff val="1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70" tIns="66670" rIns="66670" bIns="66670" numCol="1" spcCol="1270" anchor="ctr" anchorCtr="0">
            <a:noAutofit/>
          </a:bodyPr>
          <a:lstStyle/>
          <a:p>
            <a:pPr marL="285750" indent="-28575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Currents</a:t>
            </a:r>
            <a:endParaRPr lang="fr-FR" b="0" i="0" u="none" strike="noStrike" kern="12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285750" indent="-28575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000000"/>
                </a:solidFill>
                <a:latin typeface="Calibri" panose="020F0502020204030204" pitchFamily="34" charset="0"/>
              </a:rPr>
              <a:t>Chlorophyll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-a</a:t>
            </a:r>
          </a:p>
          <a:p>
            <a:pPr marL="285750" indent="-28575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Nutri</a:t>
            </a:r>
            <a:r>
              <a:rPr lang="fr-FR" dirty="0" err="1">
                <a:solidFill>
                  <a:srgbClr val="000000"/>
                </a:solidFill>
                <a:latin typeface="Calibri" panose="020F0502020204030204" pitchFamily="34" charset="0"/>
              </a:rPr>
              <a:t>ents</a:t>
            </a:r>
            <a:endParaRPr lang="fr-FR" b="0" i="0" u="none" strike="noStrike" kern="12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285750" indent="-28575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fr-FR" i="1" dirty="0">
                <a:solidFill>
                  <a:srgbClr val="000000"/>
                </a:solidFill>
                <a:latin typeface="Calibri" panose="020F0502020204030204" pitchFamily="34" charset="0"/>
              </a:rPr>
              <a:t>More ? </a:t>
            </a:r>
          </a:p>
        </p:txBody>
      </p:sp>
      <p:sp>
        <p:nvSpPr>
          <p:cNvPr id="22" name="Forme libre : forme 21">
            <a:extLst>
              <a:ext uri="{FF2B5EF4-FFF2-40B4-BE49-F238E27FC236}">
                <a16:creationId xmlns:a16="http://schemas.microsoft.com/office/drawing/2014/main" id="{AE3AA049-1B63-487E-8B2F-02F9146FDB4C}"/>
              </a:ext>
            </a:extLst>
          </p:cNvPr>
          <p:cNvSpPr/>
          <p:nvPr/>
        </p:nvSpPr>
        <p:spPr>
          <a:xfrm>
            <a:off x="3619043" y="2836506"/>
            <a:ext cx="1905911" cy="2005965"/>
          </a:xfrm>
          <a:custGeom>
            <a:avLst/>
            <a:gdLst>
              <a:gd name="connsiteX0" fmla="*/ 0 w 2129495"/>
              <a:gd name="connsiteY0" fmla="*/ 97546 h 975455"/>
              <a:gd name="connsiteX1" fmla="*/ 97546 w 2129495"/>
              <a:gd name="connsiteY1" fmla="*/ 0 h 975455"/>
              <a:gd name="connsiteX2" fmla="*/ 2031950 w 2129495"/>
              <a:gd name="connsiteY2" fmla="*/ 0 h 975455"/>
              <a:gd name="connsiteX3" fmla="*/ 2129496 w 2129495"/>
              <a:gd name="connsiteY3" fmla="*/ 97546 h 975455"/>
              <a:gd name="connsiteX4" fmla="*/ 2129495 w 2129495"/>
              <a:gd name="connsiteY4" fmla="*/ 877910 h 975455"/>
              <a:gd name="connsiteX5" fmla="*/ 2031949 w 2129495"/>
              <a:gd name="connsiteY5" fmla="*/ 975456 h 975455"/>
              <a:gd name="connsiteX6" fmla="*/ 97546 w 2129495"/>
              <a:gd name="connsiteY6" fmla="*/ 975455 h 975455"/>
              <a:gd name="connsiteX7" fmla="*/ 0 w 2129495"/>
              <a:gd name="connsiteY7" fmla="*/ 877909 h 975455"/>
              <a:gd name="connsiteX8" fmla="*/ 0 w 2129495"/>
              <a:gd name="connsiteY8" fmla="*/ 97546 h 975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9495" h="975455">
                <a:moveTo>
                  <a:pt x="0" y="97546"/>
                </a:moveTo>
                <a:cubicBezTo>
                  <a:pt x="0" y="43673"/>
                  <a:pt x="43673" y="0"/>
                  <a:pt x="97546" y="0"/>
                </a:cubicBezTo>
                <a:lnTo>
                  <a:pt x="2031950" y="0"/>
                </a:lnTo>
                <a:cubicBezTo>
                  <a:pt x="2085823" y="0"/>
                  <a:pt x="2129496" y="43673"/>
                  <a:pt x="2129496" y="97546"/>
                </a:cubicBezTo>
                <a:cubicBezTo>
                  <a:pt x="2129496" y="357667"/>
                  <a:pt x="2129495" y="617789"/>
                  <a:pt x="2129495" y="877910"/>
                </a:cubicBezTo>
                <a:cubicBezTo>
                  <a:pt x="2129495" y="931783"/>
                  <a:pt x="2085822" y="975456"/>
                  <a:pt x="2031949" y="975456"/>
                </a:cubicBezTo>
                <a:lnTo>
                  <a:pt x="97546" y="975455"/>
                </a:lnTo>
                <a:cubicBezTo>
                  <a:pt x="43673" y="975455"/>
                  <a:pt x="0" y="931782"/>
                  <a:pt x="0" y="877909"/>
                </a:cubicBezTo>
                <a:lnTo>
                  <a:pt x="0" y="97546"/>
                </a:lnTo>
                <a:close/>
              </a:path>
            </a:pathLst>
          </a:custGeom>
          <a:solidFill>
            <a:srgbClr val="7030A0">
              <a:alpha val="50196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271199"/>
              <a:satOff val="17718"/>
              <a:lumOff val="11961"/>
              <a:alphaOff val="0"/>
            </a:schemeClr>
          </a:fillRef>
          <a:effectRef idx="0">
            <a:schemeClr val="accent4">
              <a:hueOff val="4271199"/>
              <a:satOff val="17718"/>
              <a:lumOff val="1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70" tIns="66670" rIns="66670" bIns="66670" numCol="1" spcCol="1270" anchor="ctr" anchorCtr="0">
            <a:noAutofit/>
          </a:bodyPr>
          <a:lstStyle/>
          <a:p>
            <a:pPr marL="285750" indent="-285750" algn="l" rtl="0" eaLnBrk="1" fontAlgn="b" latinLnBrk="0" hangingPunct="1">
              <a:spcBef>
                <a:spcPts val="0"/>
              </a:spcBef>
              <a:spcAft>
                <a:spcPts val="0"/>
              </a:spcAft>
              <a:buClrTx/>
              <a:buSzPts val="1100"/>
              <a:buFont typeface="Arial" panose="020B0604020202020204" pitchFamily="34" charset="0"/>
              <a:buChar char="•"/>
            </a:pPr>
            <a:r>
              <a:rPr lang="fr-FR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Wave</a:t>
            </a:r>
            <a:r>
              <a:rPr lang="fr-FR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Hs (H1/3)</a:t>
            </a:r>
            <a:endParaRPr lang="fr-FR" b="0" i="0" u="none" strike="noStrike" dirty="0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Wave</a:t>
            </a:r>
            <a:r>
              <a:rPr lang="fr-FR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direction</a:t>
            </a:r>
            <a:endParaRPr lang="fr-FR" b="0" i="0" u="none" strike="noStrike" dirty="0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Wave</a:t>
            </a:r>
            <a:r>
              <a:rPr lang="fr-FR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r-FR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period</a:t>
            </a:r>
            <a:r>
              <a:rPr lang="fr-FR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T1/3</a:t>
            </a:r>
            <a:endParaRPr lang="fr-FR" b="0" i="0" u="none" strike="noStrike" dirty="0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Wave</a:t>
            </a:r>
            <a:r>
              <a:rPr lang="fr-FR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r-FR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Hmax</a:t>
            </a:r>
            <a:endParaRPr lang="fr-FR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D0FDED8-BB50-4FE6-B6F2-5BAC23797E66}"/>
              </a:ext>
            </a:extLst>
          </p:cNvPr>
          <p:cNvSpPr txBox="1"/>
          <p:nvPr/>
        </p:nvSpPr>
        <p:spPr>
          <a:xfrm>
            <a:off x="1266631" y="4869160"/>
            <a:ext cx="52245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CMEMS for the moment</a:t>
            </a:r>
          </a:p>
          <a:p>
            <a:r>
              <a:rPr lang="fr-FR" b="1" dirty="0" err="1"/>
              <a:t>Operational</a:t>
            </a:r>
            <a:r>
              <a:rPr lang="fr-FR" b="1" dirty="0"/>
              <a:t> </a:t>
            </a:r>
            <a:r>
              <a:rPr lang="fr-FR" b="1" dirty="0" err="1"/>
              <a:t>models</a:t>
            </a:r>
            <a:r>
              <a:rPr lang="fr-FR" b="1" dirty="0"/>
              <a:t> </a:t>
            </a:r>
            <a:r>
              <a:rPr lang="fr-FR" b="1" dirty="0" err="1"/>
              <a:t>from</a:t>
            </a:r>
            <a:r>
              <a:rPr lang="fr-FR" b="1" dirty="0"/>
              <a:t> SHAREMED</a:t>
            </a:r>
          </a:p>
          <a:p>
            <a:r>
              <a:rPr lang="fr-FR" dirty="0" err="1"/>
              <a:t>Operational</a:t>
            </a:r>
            <a:r>
              <a:rPr lang="fr-FR" dirty="0"/>
              <a:t> </a:t>
            </a:r>
            <a:r>
              <a:rPr lang="fr-FR" dirty="0" err="1"/>
              <a:t>models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IFREMER  in the future </a:t>
            </a:r>
          </a:p>
        </p:txBody>
      </p:sp>
    </p:spTree>
    <p:extLst>
      <p:ext uri="{BB962C8B-B14F-4D97-AF65-F5344CB8AC3E}">
        <p14:creationId xmlns:p14="http://schemas.microsoft.com/office/powerpoint/2010/main" val="1111261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B46FD80-F3E8-4144-9414-0BAA8C095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9" y="-93944"/>
            <a:ext cx="8963527" cy="689507"/>
          </a:xfrm>
        </p:spPr>
        <p:txBody>
          <a:bodyPr/>
          <a:lstStyle/>
          <a:p>
            <a:pPr algn="ctr"/>
            <a:r>
              <a:rPr lang="en-GB" sz="1600" noProof="0" dirty="0"/>
              <a:t>SHAREMED: North-west Mediterranean Pilot site</a:t>
            </a:r>
            <a:br>
              <a:rPr lang="en-GB" sz="1600" noProof="0" dirty="0"/>
            </a:br>
            <a:r>
              <a:rPr lang="en-GB" sz="1600" noProof="0" dirty="0"/>
              <a:t>Web portal  (WP 4.4.1)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C0DD645-591E-41DD-B986-AB0DAE3BB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3554"/>
            <a:ext cx="9144000" cy="489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75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C74C3-BF1B-448D-8FEA-9223F2F4E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9" y="-93944"/>
            <a:ext cx="8963527" cy="689507"/>
          </a:xfrm>
        </p:spPr>
        <p:txBody>
          <a:bodyPr/>
          <a:lstStyle/>
          <a:p>
            <a:pPr algn="ctr"/>
            <a:r>
              <a:rPr lang="en-GB" sz="1600" noProof="0" dirty="0"/>
              <a:t>SHAREMED: North-west Mediterranean Pilot site</a:t>
            </a:r>
            <a:br>
              <a:rPr lang="en-GB" sz="1600" noProof="0" dirty="0"/>
            </a:br>
            <a:r>
              <a:rPr lang="en-GB" sz="1600" noProof="0" dirty="0"/>
              <a:t>Web portal  (WP 4.4.1)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F725BCD-1DF2-4AF1-BB02-FD46D484E661}"/>
              </a:ext>
            </a:extLst>
          </p:cNvPr>
          <p:cNvSpPr txBox="1">
            <a:spLocks/>
          </p:cNvSpPr>
          <p:nvPr/>
        </p:nvSpPr>
        <p:spPr bwMode="auto">
          <a:xfrm>
            <a:off x="899592" y="2609528"/>
            <a:ext cx="7992887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it-IT" sz="2400" b="1" kern="0" dirty="0">
                <a:solidFill>
                  <a:srgbClr val="002060"/>
                </a:solidFill>
              </a:rPr>
              <a:t>Objectives of this web portal</a:t>
            </a:r>
            <a:r>
              <a:rPr lang="it-IT" sz="2400" kern="0" dirty="0">
                <a:solidFill>
                  <a:srgbClr val="002060"/>
                </a:solidFill>
              </a:rPr>
              <a:t> </a:t>
            </a:r>
          </a:p>
          <a:p>
            <a:pPr marL="0" indent="0" algn="ctr">
              <a:buNone/>
            </a:pPr>
            <a:endParaRPr lang="it-IT" sz="2400" kern="0" dirty="0">
              <a:solidFill>
                <a:srgbClr val="002060"/>
              </a:solidFill>
            </a:endParaRPr>
          </a:p>
          <a:p>
            <a:pPr>
              <a:buAutoNum type="arabicParenR"/>
            </a:pPr>
            <a:r>
              <a:rPr lang="it-IT" sz="2000" kern="0" dirty="0">
                <a:solidFill>
                  <a:srgbClr val="002060"/>
                </a:solidFill>
              </a:rPr>
              <a:t>To develop a webGIS </a:t>
            </a:r>
            <a:r>
              <a:rPr lang="it-IT" sz="2000" b="1" kern="0" dirty="0">
                <a:solidFill>
                  <a:srgbClr val="002060"/>
                </a:solidFill>
              </a:rPr>
              <a:t>in order to visualize</a:t>
            </a:r>
            <a:r>
              <a:rPr lang="it-IT" sz="2000" kern="0" dirty="0">
                <a:solidFill>
                  <a:srgbClr val="002060"/>
                </a:solidFill>
              </a:rPr>
              <a:t> </a:t>
            </a:r>
            <a:r>
              <a:rPr lang="it-IT" sz="2000" b="1" kern="0" dirty="0">
                <a:solidFill>
                  <a:srgbClr val="002060"/>
                </a:solidFill>
              </a:rPr>
              <a:t>marine operational data on a public and shared portal  </a:t>
            </a:r>
            <a:r>
              <a:rPr lang="it-IT" sz="2000" kern="0" dirty="0">
                <a:solidFill>
                  <a:srgbClr val="002060"/>
                </a:solidFill>
              </a:rPr>
              <a:t>(with simple and intuitive interface)</a:t>
            </a:r>
          </a:p>
          <a:p>
            <a:pPr>
              <a:buAutoNum type="arabicParenR"/>
            </a:pPr>
            <a:r>
              <a:rPr lang="it-IT" sz="2000" kern="0" dirty="0">
                <a:solidFill>
                  <a:srgbClr val="002060"/>
                </a:solidFill>
              </a:rPr>
              <a:t>To show results from SHAREMED modelling activities on NWMED</a:t>
            </a:r>
          </a:p>
          <a:p>
            <a:pPr>
              <a:buAutoNum type="arabicParenR"/>
            </a:pPr>
            <a:r>
              <a:rPr lang="it-IT" sz="2000" kern="0" dirty="0">
                <a:solidFill>
                  <a:srgbClr val="002060"/>
                </a:solidFill>
              </a:rPr>
              <a:t>To show maps from the SHAREMED Atlas activities</a:t>
            </a:r>
          </a:p>
          <a:p>
            <a:endParaRPr lang="it-IT" sz="1600" i="1" kern="0" dirty="0">
              <a:solidFill>
                <a:srgbClr val="002060"/>
              </a:solidFill>
            </a:endParaRPr>
          </a:p>
          <a:p>
            <a:endParaRPr lang="it-IT" sz="1800" kern="0" dirty="0">
              <a:solidFill>
                <a:srgbClr val="002060"/>
              </a:solidFill>
            </a:endParaRPr>
          </a:p>
          <a:p>
            <a:pPr marL="0" indent="0">
              <a:buFontTx/>
              <a:buNone/>
            </a:pPr>
            <a:endParaRPr lang="it-IT" sz="1800" kern="0" dirty="0">
              <a:solidFill>
                <a:srgbClr val="002060"/>
              </a:solidFill>
            </a:endParaRPr>
          </a:p>
          <a:p>
            <a:endParaRPr lang="it-IT" sz="1800" kern="0" dirty="0">
              <a:solidFill>
                <a:srgbClr val="00206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061C052-D097-1A00-D887-E485A8722B1F}"/>
              </a:ext>
            </a:extLst>
          </p:cNvPr>
          <p:cNvSpPr txBox="1"/>
          <p:nvPr/>
        </p:nvSpPr>
        <p:spPr>
          <a:xfrm>
            <a:off x="683568" y="1039868"/>
            <a:ext cx="81083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002060"/>
                </a:solidFill>
              </a:rPr>
              <a:t>NW-</a:t>
            </a:r>
            <a:r>
              <a:rPr lang="fr-FR" sz="2400" dirty="0" err="1">
                <a:solidFill>
                  <a:srgbClr val="002060"/>
                </a:solidFill>
              </a:rPr>
              <a:t>med</a:t>
            </a:r>
            <a:r>
              <a:rPr lang="fr-FR" sz="2400" dirty="0">
                <a:solidFill>
                  <a:srgbClr val="002060"/>
                </a:solidFill>
              </a:rPr>
              <a:t> pilot site </a:t>
            </a:r>
            <a:r>
              <a:rPr lang="fr-FR" sz="2400" dirty="0">
                <a:solidFill>
                  <a:srgbClr val="C00000"/>
                </a:solidFill>
              </a:rPr>
              <a:t>: </a:t>
            </a:r>
            <a:r>
              <a:rPr lang="fr-FR" sz="2400" dirty="0">
                <a:solidFill>
                  <a:srgbClr val="C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https://sharemed.mio.osupytheas.fr/</a:t>
            </a:r>
            <a:endParaRPr lang="fr-FR" sz="2400" dirty="0">
              <a:solidFill>
                <a:srgbClr val="C00000"/>
              </a:solidFill>
            </a:endParaRPr>
          </a:p>
          <a:p>
            <a:endParaRPr lang="fr-FR" sz="2400" dirty="0">
              <a:solidFill>
                <a:srgbClr val="C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002060"/>
                </a:solidFill>
              </a:rPr>
              <a:t>WebGIS</a:t>
            </a:r>
            <a:r>
              <a:rPr lang="fr-FR" sz="2400" dirty="0">
                <a:solidFill>
                  <a:srgbClr val="C00000"/>
                </a:solidFill>
              </a:rPr>
              <a:t> : </a:t>
            </a:r>
            <a:r>
              <a:rPr lang="fr-FR" sz="2400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https://sharemed-websig.mio.osupytheas.fr/</a:t>
            </a:r>
            <a:endParaRPr lang="fr-FR" sz="2400" dirty="0">
              <a:solidFill>
                <a:srgbClr val="C00000"/>
              </a:solidFill>
            </a:endParaRPr>
          </a:p>
          <a:p>
            <a:endParaRPr lang="fr-FR" sz="2400" dirty="0">
              <a:solidFill>
                <a:srgbClr val="C00000"/>
              </a:solidFill>
            </a:endParaRPr>
          </a:p>
        </p:txBody>
      </p:sp>
      <p:pic>
        <p:nvPicPr>
          <p:cNvPr id="6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C3295FB3-3E25-63EA-AC8A-D1D2C8FB39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137153"/>
            <a:ext cx="935324" cy="64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25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C74C3-BF1B-448D-8FEA-9223F2F4E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9" y="-93944"/>
            <a:ext cx="8963527" cy="689507"/>
          </a:xfrm>
        </p:spPr>
        <p:txBody>
          <a:bodyPr/>
          <a:lstStyle/>
          <a:p>
            <a:pPr algn="ctr"/>
            <a:r>
              <a:rPr lang="en-GB" sz="1600" noProof="0" dirty="0"/>
              <a:t>SHAREMED: North-west Mediterranean Pilot site</a:t>
            </a:r>
            <a:br>
              <a:rPr lang="en-GB" sz="1600" noProof="0" dirty="0"/>
            </a:br>
            <a:r>
              <a:rPr lang="en-GB" sz="1600" noProof="0" dirty="0"/>
              <a:t>Web portal  (WP 4.4.1)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2E5214-D733-45E5-9CE0-5D9BBB1116F0}"/>
              </a:ext>
            </a:extLst>
          </p:cNvPr>
          <p:cNvSpPr txBox="1">
            <a:spLocks/>
          </p:cNvSpPr>
          <p:nvPr/>
        </p:nvSpPr>
        <p:spPr bwMode="auto">
          <a:xfrm>
            <a:off x="1407631" y="595563"/>
            <a:ext cx="6707476" cy="93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it-IT" sz="2400" b="1" kern="0" dirty="0">
                <a:solidFill>
                  <a:srgbClr val="002060"/>
                </a:solidFill>
              </a:rPr>
              <a:t>Which operational marine data </a:t>
            </a:r>
          </a:p>
          <a:p>
            <a:pPr marL="0" indent="0" algn="ctr">
              <a:buNone/>
            </a:pPr>
            <a:r>
              <a:rPr lang="it-IT" sz="2400" b="1" kern="0" dirty="0">
                <a:solidFill>
                  <a:srgbClr val="002060"/>
                </a:solidFill>
              </a:rPr>
              <a:t>are used ? </a:t>
            </a:r>
          </a:p>
          <a:p>
            <a:pPr marL="0" indent="0" algn="ctr">
              <a:buNone/>
            </a:pPr>
            <a:endParaRPr lang="it-IT" sz="2400" kern="0" dirty="0">
              <a:solidFill>
                <a:srgbClr val="002060"/>
              </a:solidFill>
            </a:endParaRPr>
          </a:p>
          <a:p>
            <a:pPr algn="ctr"/>
            <a:endParaRPr lang="it-IT" sz="2000" kern="0" dirty="0">
              <a:solidFill>
                <a:srgbClr val="002060"/>
              </a:solidFill>
            </a:endParaRPr>
          </a:p>
          <a:p>
            <a:endParaRPr lang="it-IT" sz="1800" kern="0" dirty="0">
              <a:solidFill>
                <a:srgbClr val="002060"/>
              </a:solidFill>
            </a:endParaRPr>
          </a:p>
          <a:p>
            <a:pPr marL="0" indent="0">
              <a:buFontTx/>
              <a:buNone/>
            </a:pPr>
            <a:endParaRPr lang="it-IT" sz="1800" kern="0" dirty="0">
              <a:solidFill>
                <a:srgbClr val="002060"/>
              </a:solidFill>
            </a:endParaRPr>
          </a:p>
          <a:p>
            <a:endParaRPr lang="it-IT" sz="1800" kern="0" dirty="0">
              <a:solidFill>
                <a:srgbClr val="00206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4022550-8866-4BC9-844C-74C73BB7C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046" y="1700808"/>
            <a:ext cx="1970764" cy="134217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09BFA79-F4C3-4F73-A1E1-3FD848C47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369" y="2651334"/>
            <a:ext cx="1928911" cy="103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5F4E7AB-837B-4071-8B68-BBD903BC3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862" y="3848746"/>
            <a:ext cx="2957803" cy="118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E441691-FA81-4BC5-A8F2-DF2E62B2E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288" y="5041025"/>
            <a:ext cx="2307770" cy="152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CC6D009-2296-41EE-99C7-348E457310FD}"/>
              </a:ext>
            </a:extLst>
          </p:cNvPr>
          <p:cNvSpPr txBox="1"/>
          <p:nvPr/>
        </p:nvSpPr>
        <p:spPr>
          <a:xfrm>
            <a:off x="72189" y="1787754"/>
            <a:ext cx="58028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it-IT" sz="1800" kern="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kern="0" dirty="0">
                <a:solidFill>
                  <a:srgbClr val="002060"/>
                </a:solidFill>
              </a:rPr>
              <a:t>Near-real time data from </a:t>
            </a:r>
            <a:r>
              <a:rPr lang="it-IT" sz="1800" b="1" i="1" kern="0" dirty="0">
                <a:solidFill>
                  <a:srgbClr val="002060"/>
                </a:solidFill>
              </a:rPr>
              <a:t>in situ </a:t>
            </a:r>
            <a:r>
              <a:rPr lang="it-IT" sz="1800" b="1" kern="0" dirty="0">
                <a:solidFill>
                  <a:srgbClr val="002060"/>
                </a:solidFill>
              </a:rPr>
              <a:t>marine buoys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800" b="1" kern="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kern="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kern="0" dirty="0">
                <a:solidFill>
                  <a:srgbClr val="002060"/>
                </a:solidFill>
              </a:rPr>
              <a:t>Currents from </a:t>
            </a:r>
            <a:r>
              <a:rPr lang="it-IT" sz="1800" b="1" kern="0" dirty="0">
                <a:solidFill>
                  <a:srgbClr val="002060"/>
                </a:solidFill>
              </a:rPr>
              <a:t>coastal radar-HF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800" b="1" kern="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800" b="1" kern="0" dirty="0">
              <a:solidFill>
                <a:srgbClr val="002060"/>
              </a:solidFill>
            </a:endParaRPr>
          </a:p>
          <a:p>
            <a:endParaRPr lang="it-IT" sz="1800" b="1" kern="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kern="0" dirty="0">
                <a:solidFill>
                  <a:srgbClr val="002060"/>
                </a:solidFill>
              </a:rPr>
              <a:t>Near-real time </a:t>
            </a:r>
            <a:r>
              <a:rPr lang="it-IT" sz="1800" b="1" kern="0" dirty="0">
                <a:solidFill>
                  <a:srgbClr val="002060"/>
                </a:solidFill>
              </a:rPr>
              <a:t>s</a:t>
            </a:r>
            <a:r>
              <a:rPr lang="it-IT" b="1" kern="0" dirty="0">
                <a:solidFill>
                  <a:srgbClr val="002060"/>
                </a:solidFill>
              </a:rPr>
              <a:t>atellite products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kern="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kern="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kern="0" dirty="0">
                <a:solidFill>
                  <a:srgbClr val="002060"/>
                </a:solidFill>
              </a:rPr>
              <a:t>Simulations outputs from </a:t>
            </a:r>
            <a:r>
              <a:rPr lang="it-IT" b="1" kern="0" dirty="0">
                <a:solidFill>
                  <a:srgbClr val="002060"/>
                </a:solidFill>
              </a:rPr>
              <a:t>forecast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800" kern="0" dirty="0">
              <a:solidFill>
                <a:srgbClr val="002060"/>
              </a:solidFill>
            </a:endParaRPr>
          </a:p>
          <a:p>
            <a:endParaRPr lang="fr-FR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BC13844-DADA-40A2-91C5-3212EE1C3C46}"/>
              </a:ext>
            </a:extLst>
          </p:cNvPr>
          <p:cNvSpPr/>
          <p:nvPr/>
        </p:nvSpPr>
        <p:spPr>
          <a:xfrm>
            <a:off x="143411" y="1448773"/>
            <a:ext cx="1770964" cy="511608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DATA </a:t>
            </a:r>
            <a:r>
              <a:rPr lang="fr-FR" sz="1400" dirty="0" err="1"/>
              <a:t>from</a:t>
            </a:r>
            <a:r>
              <a:rPr lang="fr-FR" sz="1400" dirty="0"/>
              <a:t> </a:t>
            </a:r>
          </a:p>
          <a:p>
            <a:pPr algn="ctr"/>
            <a:r>
              <a:rPr lang="fr-FR" sz="1400" dirty="0"/>
              <a:t>T-30d to T+10d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78F5C22-9253-4646-AFBB-69E1D0DC55B1}"/>
              </a:ext>
            </a:extLst>
          </p:cNvPr>
          <p:cNvSpPr txBox="1"/>
          <p:nvPr/>
        </p:nvSpPr>
        <p:spPr>
          <a:xfrm>
            <a:off x="1287372" y="2345678"/>
            <a:ext cx="2582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i="1" dirty="0"/>
              <a:t>CMEMS </a:t>
            </a:r>
            <a:r>
              <a:rPr lang="fr-FR" sz="1600" i="1" dirty="0" err="1"/>
              <a:t>Insitu</a:t>
            </a:r>
            <a:r>
              <a:rPr lang="fr-FR" sz="1600" i="1" dirty="0"/>
              <a:t> TAC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i="1" dirty="0"/>
              <a:t>MIO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A91285D-D018-4ED4-A981-656975F23611}"/>
              </a:ext>
            </a:extLst>
          </p:cNvPr>
          <p:cNvSpPr txBox="1"/>
          <p:nvPr/>
        </p:nvSpPr>
        <p:spPr>
          <a:xfrm>
            <a:off x="1274931" y="3193051"/>
            <a:ext cx="2582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i="1" dirty="0"/>
              <a:t>CMEMS </a:t>
            </a:r>
            <a:r>
              <a:rPr lang="fr-FR" sz="1600" i="1" dirty="0" err="1"/>
              <a:t>Insitu</a:t>
            </a:r>
            <a:r>
              <a:rPr lang="fr-FR" sz="1600" i="1" dirty="0"/>
              <a:t> TAC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i="1" dirty="0"/>
              <a:t>MIO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C824DAA-03AA-4EF4-A011-BFD0906D3D5D}"/>
              </a:ext>
            </a:extLst>
          </p:cNvPr>
          <p:cNvSpPr txBox="1"/>
          <p:nvPr/>
        </p:nvSpPr>
        <p:spPr>
          <a:xfrm>
            <a:off x="1274931" y="4272228"/>
            <a:ext cx="2582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i="1" dirty="0"/>
              <a:t>CMEMS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564ACCB-B77B-47D9-B875-1C383B8F830C}"/>
              </a:ext>
            </a:extLst>
          </p:cNvPr>
          <p:cNvSpPr txBox="1"/>
          <p:nvPr/>
        </p:nvSpPr>
        <p:spPr>
          <a:xfrm>
            <a:off x="1274931" y="5148481"/>
            <a:ext cx="2582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i="1" dirty="0"/>
              <a:t>CMEMS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i="1" dirty="0"/>
              <a:t>SHAREMED WP5.1</a:t>
            </a:r>
          </a:p>
        </p:txBody>
      </p:sp>
      <p:pic>
        <p:nvPicPr>
          <p:cNvPr id="4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35E518B1-A7CC-E555-80A5-FABD89E035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137153"/>
            <a:ext cx="935324" cy="64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57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3D537D-A10F-4895-9BAC-4A06538C5134}"/>
              </a:ext>
            </a:extLst>
          </p:cNvPr>
          <p:cNvSpPr/>
          <p:nvPr/>
        </p:nvSpPr>
        <p:spPr>
          <a:xfrm>
            <a:off x="35496" y="1984664"/>
            <a:ext cx="5579931" cy="1732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CMEMS MED SST ANALYSES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EC74C3-BF1B-448D-8FEA-9223F2F4E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9" y="-93944"/>
            <a:ext cx="8963527" cy="689507"/>
          </a:xfrm>
        </p:spPr>
        <p:txBody>
          <a:bodyPr/>
          <a:lstStyle/>
          <a:p>
            <a:pPr algn="ctr"/>
            <a:r>
              <a:rPr lang="en-GB" sz="1600" noProof="0" dirty="0"/>
              <a:t>SHAREMED: North-west Mediterranean Pilot site</a:t>
            </a:r>
            <a:br>
              <a:rPr lang="en-GB" sz="1600" noProof="0" dirty="0"/>
            </a:br>
            <a:r>
              <a:rPr lang="en-GB" sz="1600" noProof="0" dirty="0"/>
              <a:t>Web portal  (WP 4.4.1)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2E5214-D733-45E5-9CE0-5D9BBB1116F0}"/>
              </a:ext>
            </a:extLst>
          </p:cNvPr>
          <p:cNvSpPr txBox="1">
            <a:spLocks/>
          </p:cNvSpPr>
          <p:nvPr/>
        </p:nvSpPr>
        <p:spPr bwMode="auto">
          <a:xfrm>
            <a:off x="611560" y="817616"/>
            <a:ext cx="8136904" cy="102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it-IT" sz="2400" b="1" dirty="0">
                <a:solidFill>
                  <a:srgbClr val="002060"/>
                </a:solidFill>
              </a:rPr>
              <a:t>Ultra High resolution operational indicators of </a:t>
            </a:r>
          </a:p>
          <a:p>
            <a:pPr marL="0" indent="0" algn="ctr">
              <a:buNone/>
            </a:pPr>
            <a:r>
              <a:rPr lang="it-IT" sz="2400" b="1" dirty="0">
                <a:solidFill>
                  <a:srgbClr val="C00000"/>
                </a:solidFill>
              </a:rPr>
              <a:t>Marine Heat Wave </a:t>
            </a:r>
          </a:p>
          <a:p>
            <a:endParaRPr lang="it-IT" sz="1800" kern="0" dirty="0">
              <a:solidFill>
                <a:srgbClr val="002060"/>
              </a:solidFill>
            </a:endParaRPr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C544679C-0972-4037-602B-A132AF726C4E}"/>
              </a:ext>
            </a:extLst>
          </p:cNvPr>
          <p:cNvSpPr/>
          <p:nvPr/>
        </p:nvSpPr>
        <p:spPr>
          <a:xfrm>
            <a:off x="2762489" y="2348880"/>
            <a:ext cx="2793509" cy="1267522"/>
          </a:xfrm>
          <a:custGeom>
            <a:avLst/>
            <a:gdLst>
              <a:gd name="connsiteX0" fmla="*/ 0 w 2129495"/>
              <a:gd name="connsiteY0" fmla="*/ 97546 h 975455"/>
              <a:gd name="connsiteX1" fmla="*/ 97546 w 2129495"/>
              <a:gd name="connsiteY1" fmla="*/ 0 h 975455"/>
              <a:gd name="connsiteX2" fmla="*/ 2031950 w 2129495"/>
              <a:gd name="connsiteY2" fmla="*/ 0 h 975455"/>
              <a:gd name="connsiteX3" fmla="*/ 2129496 w 2129495"/>
              <a:gd name="connsiteY3" fmla="*/ 97546 h 975455"/>
              <a:gd name="connsiteX4" fmla="*/ 2129495 w 2129495"/>
              <a:gd name="connsiteY4" fmla="*/ 877910 h 975455"/>
              <a:gd name="connsiteX5" fmla="*/ 2031949 w 2129495"/>
              <a:gd name="connsiteY5" fmla="*/ 975456 h 975455"/>
              <a:gd name="connsiteX6" fmla="*/ 97546 w 2129495"/>
              <a:gd name="connsiteY6" fmla="*/ 975455 h 975455"/>
              <a:gd name="connsiteX7" fmla="*/ 0 w 2129495"/>
              <a:gd name="connsiteY7" fmla="*/ 877909 h 975455"/>
              <a:gd name="connsiteX8" fmla="*/ 0 w 2129495"/>
              <a:gd name="connsiteY8" fmla="*/ 97546 h 975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9495" h="975455">
                <a:moveTo>
                  <a:pt x="0" y="97546"/>
                </a:moveTo>
                <a:cubicBezTo>
                  <a:pt x="0" y="43673"/>
                  <a:pt x="43673" y="0"/>
                  <a:pt x="97546" y="0"/>
                </a:cubicBezTo>
                <a:lnTo>
                  <a:pt x="2031950" y="0"/>
                </a:lnTo>
                <a:cubicBezTo>
                  <a:pt x="2085823" y="0"/>
                  <a:pt x="2129496" y="43673"/>
                  <a:pt x="2129496" y="97546"/>
                </a:cubicBezTo>
                <a:cubicBezTo>
                  <a:pt x="2129496" y="357667"/>
                  <a:pt x="2129495" y="617789"/>
                  <a:pt x="2129495" y="877910"/>
                </a:cubicBezTo>
                <a:cubicBezTo>
                  <a:pt x="2129495" y="931783"/>
                  <a:pt x="2085822" y="975456"/>
                  <a:pt x="2031949" y="975456"/>
                </a:cubicBezTo>
                <a:lnTo>
                  <a:pt x="97546" y="975455"/>
                </a:lnTo>
                <a:cubicBezTo>
                  <a:pt x="43673" y="975455"/>
                  <a:pt x="0" y="931782"/>
                  <a:pt x="0" y="877909"/>
                </a:cubicBezTo>
                <a:lnTo>
                  <a:pt x="0" y="97546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271199"/>
              <a:satOff val="17718"/>
              <a:lumOff val="11961"/>
              <a:alphaOff val="0"/>
            </a:schemeClr>
          </a:fillRef>
          <a:effectRef idx="0">
            <a:schemeClr val="accent4">
              <a:hueOff val="4271199"/>
              <a:satOff val="17718"/>
              <a:lumOff val="1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70" tIns="66670" rIns="66670" bIns="66670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600" b="1" kern="1200" dirty="0"/>
              <a:t>MHW climatology</a:t>
            </a: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600" kern="1200" dirty="0"/>
              <a:t>SST-L4REP</a:t>
            </a: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600" i="1" kern="1200" dirty="0"/>
              <a:t>1982-2011</a:t>
            </a: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600" i="1" kern="1200" dirty="0"/>
              <a:t>5</a:t>
            </a:r>
            <a:r>
              <a:rPr lang="fr-FR" sz="1600" i="1" kern="1200" dirty="0">
                <a:sym typeface="Wingdings" panose="05000000000000000000" pitchFamily="2" charset="2"/>
              </a:rPr>
              <a:t></a:t>
            </a:r>
            <a:r>
              <a:rPr lang="fr-FR" sz="1600" i="1" kern="1200" dirty="0"/>
              <a:t>1km resolution</a:t>
            </a:r>
            <a:endParaRPr lang="fr-FR" sz="1400" i="1" kern="1200" dirty="0"/>
          </a:p>
        </p:txBody>
      </p:sp>
      <p:sp>
        <p:nvSpPr>
          <p:cNvPr id="21" name="Flèche : double flèche horizontale 20">
            <a:extLst>
              <a:ext uri="{FF2B5EF4-FFF2-40B4-BE49-F238E27FC236}">
                <a16:creationId xmlns:a16="http://schemas.microsoft.com/office/drawing/2014/main" id="{CFF3D0FB-DEEB-8510-1009-AC4CE7CB8EA4}"/>
              </a:ext>
            </a:extLst>
          </p:cNvPr>
          <p:cNvSpPr/>
          <p:nvPr/>
        </p:nvSpPr>
        <p:spPr>
          <a:xfrm rot="5400000">
            <a:off x="1103785" y="3836523"/>
            <a:ext cx="521775" cy="282795"/>
          </a:xfrm>
          <a:prstGeom prst="leftRight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2813595"/>
              <a:satOff val="53153"/>
              <a:lumOff val="35882"/>
              <a:alphaOff val="0"/>
            </a:schemeClr>
          </a:fillRef>
          <a:effectRef idx="0">
            <a:schemeClr val="accent4">
              <a:hueOff val="12813595"/>
              <a:satOff val="53153"/>
              <a:lumOff val="3588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0715" rIns="91072" bIns="60714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700" kern="1200" dirty="0"/>
              <a:t> </a:t>
            </a:r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2B9D80F0-BC4B-1C89-FC6B-F97C1A8076D4}"/>
              </a:ext>
            </a:extLst>
          </p:cNvPr>
          <p:cNvSpPr/>
          <p:nvPr/>
        </p:nvSpPr>
        <p:spPr>
          <a:xfrm>
            <a:off x="95442" y="2348880"/>
            <a:ext cx="2460334" cy="1296144"/>
          </a:xfrm>
          <a:custGeom>
            <a:avLst/>
            <a:gdLst>
              <a:gd name="connsiteX0" fmla="*/ 0 w 2129495"/>
              <a:gd name="connsiteY0" fmla="*/ 97546 h 975455"/>
              <a:gd name="connsiteX1" fmla="*/ 97546 w 2129495"/>
              <a:gd name="connsiteY1" fmla="*/ 0 h 975455"/>
              <a:gd name="connsiteX2" fmla="*/ 2031950 w 2129495"/>
              <a:gd name="connsiteY2" fmla="*/ 0 h 975455"/>
              <a:gd name="connsiteX3" fmla="*/ 2129496 w 2129495"/>
              <a:gd name="connsiteY3" fmla="*/ 97546 h 975455"/>
              <a:gd name="connsiteX4" fmla="*/ 2129495 w 2129495"/>
              <a:gd name="connsiteY4" fmla="*/ 877910 h 975455"/>
              <a:gd name="connsiteX5" fmla="*/ 2031949 w 2129495"/>
              <a:gd name="connsiteY5" fmla="*/ 975456 h 975455"/>
              <a:gd name="connsiteX6" fmla="*/ 97546 w 2129495"/>
              <a:gd name="connsiteY6" fmla="*/ 975455 h 975455"/>
              <a:gd name="connsiteX7" fmla="*/ 0 w 2129495"/>
              <a:gd name="connsiteY7" fmla="*/ 877909 h 975455"/>
              <a:gd name="connsiteX8" fmla="*/ 0 w 2129495"/>
              <a:gd name="connsiteY8" fmla="*/ 97546 h 975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9495" h="975455">
                <a:moveTo>
                  <a:pt x="0" y="97546"/>
                </a:moveTo>
                <a:cubicBezTo>
                  <a:pt x="0" y="43673"/>
                  <a:pt x="43673" y="0"/>
                  <a:pt x="97546" y="0"/>
                </a:cubicBezTo>
                <a:lnTo>
                  <a:pt x="2031950" y="0"/>
                </a:lnTo>
                <a:cubicBezTo>
                  <a:pt x="2085823" y="0"/>
                  <a:pt x="2129496" y="43673"/>
                  <a:pt x="2129496" y="97546"/>
                </a:cubicBezTo>
                <a:cubicBezTo>
                  <a:pt x="2129496" y="357667"/>
                  <a:pt x="2129495" y="617789"/>
                  <a:pt x="2129495" y="877910"/>
                </a:cubicBezTo>
                <a:cubicBezTo>
                  <a:pt x="2129495" y="931783"/>
                  <a:pt x="2085822" y="975456"/>
                  <a:pt x="2031949" y="975456"/>
                </a:cubicBezTo>
                <a:lnTo>
                  <a:pt x="97546" y="975455"/>
                </a:lnTo>
                <a:cubicBezTo>
                  <a:pt x="43673" y="975455"/>
                  <a:pt x="0" y="931782"/>
                  <a:pt x="0" y="877909"/>
                </a:cubicBezTo>
                <a:lnTo>
                  <a:pt x="0" y="97546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271199"/>
              <a:satOff val="17718"/>
              <a:lumOff val="11961"/>
              <a:alphaOff val="0"/>
            </a:schemeClr>
          </a:fillRef>
          <a:effectRef idx="0">
            <a:schemeClr val="accent4">
              <a:hueOff val="4271199"/>
              <a:satOff val="17718"/>
              <a:lumOff val="1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70" tIns="66670" rIns="66670" bIns="66670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600" b="1" kern="1200" dirty="0"/>
              <a:t>NRT-daily data </a:t>
            </a: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600" kern="1200" dirty="0"/>
              <a:t>SST-L4NRT</a:t>
            </a: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600" i="1" kern="1200" dirty="0"/>
              <a:t>Last 15 days</a:t>
            </a: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600" i="1" kern="1200" dirty="0"/>
              <a:t>1km resolution</a:t>
            </a:r>
            <a:endParaRPr lang="fr-FR" sz="1600" kern="1200" dirty="0"/>
          </a:p>
        </p:txBody>
      </p: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ACF0EA9A-0F09-FD59-F07E-CB98C8EC24EC}"/>
              </a:ext>
            </a:extLst>
          </p:cNvPr>
          <p:cNvSpPr/>
          <p:nvPr/>
        </p:nvSpPr>
        <p:spPr>
          <a:xfrm>
            <a:off x="3171351" y="4238808"/>
            <a:ext cx="2384647" cy="1187988"/>
          </a:xfrm>
          <a:custGeom>
            <a:avLst/>
            <a:gdLst>
              <a:gd name="connsiteX0" fmla="*/ 0 w 2129495"/>
              <a:gd name="connsiteY0" fmla="*/ 97546 h 975455"/>
              <a:gd name="connsiteX1" fmla="*/ 97546 w 2129495"/>
              <a:gd name="connsiteY1" fmla="*/ 0 h 975455"/>
              <a:gd name="connsiteX2" fmla="*/ 2031950 w 2129495"/>
              <a:gd name="connsiteY2" fmla="*/ 0 h 975455"/>
              <a:gd name="connsiteX3" fmla="*/ 2129496 w 2129495"/>
              <a:gd name="connsiteY3" fmla="*/ 97546 h 975455"/>
              <a:gd name="connsiteX4" fmla="*/ 2129495 w 2129495"/>
              <a:gd name="connsiteY4" fmla="*/ 877910 h 975455"/>
              <a:gd name="connsiteX5" fmla="*/ 2031949 w 2129495"/>
              <a:gd name="connsiteY5" fmla="*/ 975456 h 975455"/>
              <a:gd name="connsiteX6" fmla="*/ 97546 w 2129495"/>
              <a:gd name="connsiteY6" fmla="*/ 975455 h 975455"/>
              <a:gd name="connsiteX7" fmla="*/ 0 w 2129495"/>
              <a:gd name="connsiteY7" fmla="*/ 877909 h 975455"/>
              <a:gd name="connsiteX8" fmla="*/ 0 w 2129495"/>
              <a:gd name="connsiteY8" fmla="*/ 97546 h 975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9495" h="975455">
                <a:moveTo>
                  <a:pt x="0" y="97546"/>
                </a:moveTo>
                <a:cubicBezTo>
                  <a:pt x="0" y="43673"/>
                  <a:pt x="43673" y="0"/>
                  <a:pt x="97546" y="0"/>
                </a:cubicBezTo>
                <a:lnTo>
                  <a:pt x="2031950" y="0"/>
                </a:lnTo>
                <a:cubicBezTo>
                  <a:pt x="2085823" y="0"/>
                  <a:pt x="2129496" y="43673"/>
                  <a:pt x="2129496" y="97546"/>
                </a:cubicBezTo>
                <a:cubicBezTo>
                  <a:pt x="2129496" y="357667"/>
                  <a:pt x="2129495" y="617789"/>
                  <a:pt x="2129495" y="877910"/>
                </a:cubicBezTo>
                <a:cubicBezTo>
                  <a:pt x="2129495" y="931783"/>
                  <a:pt x="2085822" y="975456"/>
                  <a:pt x="2031949" y="975456"/>
                </a:cubicBezTo>
                <a:lnTo>
                  <a:pt x="97546" y="975455"/>
                </a:lnTo>
                <a:cubicBezTo>
                  <a:pt x="43673" y="975455"/>
                  <a:pt x="0" y="931782"/>
                  <a:pt x="0" y="877909"/>
                </a:cubicBezTo>
                <a:lnTo>
                  <a:pt x="0" y="97546"/>
                </a:lnTo>
                <a:close/>
              </a:path>
            </a:pathLst>
          </a:custGeom>
          <a:solidFill>
            <a:srgbClr val="FF505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271199"/>
              <a:satOff val="17718"/>
              <a:lumOff val="11961"/>
              <a:alphaOff val="0"/>
            </a:schemeClr>
          </a:fillRef>
          <a:effectRef idx="0">
            <a:schemeClr val="accent4">
              <a:hueOff val="4271199"/>
              <a:satOff val="17718"/>
              <a:lumOff val="1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70" tIns="66670" rIns="66670" bIns="66670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600" b="1" kern="1200" dirty="0">
                <a:solidFill>
                  <a:schemeClr val="tx1">
                    <a:lumMod val="50000"/>
                  </a:schemeClr>
                </a:solidFill>
              </a:rPr>
              <a:t>MHW  indicators</a:t>
            </a: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600" b="1" kern="1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fr-FR" sz="1400" i="1" kern="1200" dirty="0">
                <a:solidFill>
                  <a:schemeClr val="tx1">
                    <a:lumMod val="50000"/>
                  </a:schemeClr>
                </a:solidFill>
              </a:rPr>
              <a:t>Current status + last 15 days and yearly summary  </a:t>
            </a:r>
            <a:endParaRPr lang="fr-FR" sz="1600" i="1" kern="1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58A6D3F9-15A2-B8FD-A9A0-965A48ED0E34}"/>
              </a:ext>
            </a:extLst>
          </p:cNvPr>
          <p:cNvSpPr txBox="1"/>
          <p:nvPr/>
        </p:nvSpPr>
        <p:spPr>
          <a:xfrm flipH="1">
            <a:off x="5704620" y="1907306"/>
            <a:ext cx="35478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kern="0" dirty="0">
                <a:solidFill>
                  <a:srgbClr val="002060"/>
                </a:solidFill>
              </a:rPr>
              <a:t>CURRENT STATUS  </a:t>
            </a:r>
          </a:p>
          <a:p>
            <a:pPr algn="ctr"/>
            <a:r>
              <a:rPr lang="it-IT" dirty="0">
                <a:solidFill>
                  <a:srgbClr val="002060"/>
                </a:solidFill>
              </a:rPr>
              <a:t>SST, SSTA, MHW-Category</a:t>
            </a:r>
          </a:p>
          <a:p>
            <a:pPr algn="ctr"/>
            <a:endParaRPr lang="it-IT" sz="1800" b="1" kern="0" dirty="0">
              <a:solidFill>
                <a:srgbClr val="002060"/>
              </a:solidFill>
            </a:endParaRPr>
          </a:p>
          <a:p>
            <a:r>
              <a:rPr lang="it-IT" b="1" dirty="0">
                <a:solidFill>
                  <a:srgbClr val="002060"/>
                </a:solidFill>
              </a:rPr>
              <a:t>SUMMARY</a:t>
            </a:r>
            <a:r>
              <a:rPr lang="it-IT" sz="1800" b="1" kern="0" dirty="0">
                <a:solidFill>
                  <a:srgbClr val="002060"/>
                </a:solidFill>
              </a:rPr>
              <a:t> for the last 15 days</a:t>
            </a:r>
          </a:p>
          <a:p>
            <a:pPr marL="628650" lvl="1" indent="-285750">
              <a:buFont typeface="Wingdings" panose="05000000000000000000" pitchFamily="2" charset="2"/>
              <a:buChar char="Ø"/>
            </a:pPr>
            <a:r>
              <a:rPr lang="it-IT" kern="0" dirty="0">
                <a:solidFill>
                  <a:srgbClr val="002060"/>
                </a:solidFill>
              </a:rPr>
              <a:t>MHW Category (max.)</a:t>
            </a:r>
          </a:p>
          <a:p>
            <a:pPr marL="628650" lvl="1" indent="-285750">
              <a:buFont typeface="Wingdings" panose="05000000000000000000" pitchFamily="2" charset="2"/>
              <a:buChar char="Ø"/>
            </a:pPr>
            <a:r>
              <a:rPr lang="it-IT" dirty="0">
                <a:solidFill>
                  <a:srgbClr val="002060"/>
                </a:solidFill>
              </a:rPr>
              <a:t>Number of MHW-days</a:t>
            </a:r>
          </a:p>
          <a:p>
            <a:pPr marL="628650" lvl="1" indent="-285750">
              <a:buFont typeface="Wingdings" panose="05000000000000000000" pitchFamily="2" charset="2"/>
              <a:buChar char="Ø"/>
            </a:pPr>
            <a:r>
              <a:rPr lang="it-IT" dirty="0">
                <a:solidFill>
                  <a:srgbClr val="002060"/>
                </a:solidFill>
              </a:rPr>
              <a:t>Maximum intensity (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°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dirty="0">
                <a:solidFill>
                  <a:srgbClr val="002060"/>
                </a:solidFill>
              </a:rPr>
              <a:t>)</a:t>
            </a:r>
          </a:p>
          <a:p>
            <a:pPr marL="628650" lvl="1" indent="-285750">
              <a:buFont typeface="Wingdings" panose="05000000000000000000" pitchFamily="2" charset="2"/>
              <a:buChar char="Ø"/>
            </a:pPr>
            <a:r>
              <a:rPr lang="it-IT" dirty="0">
                <a:solidFill>
                  <a:srgbClr val="002060"/>
                </a:solidFill>
              </a:rPr>
              <a:t>Cumulative intensity (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°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C.days</a:t>
            </a:r>
            <a:r>
              <a:rPr lang="it-IT" dirty="0">
                <a:solidFill>
                  <a:srgbClr val="00206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rgbClr val="002060"/>
              </a:solidFill>
            </a:endParaRPr>
          </a:p>
          <a:p>
            <a:r>
              <a:rPr lang="it-IT" sz="1800" b="1" kern="0" dirty="0">
                <a:solidFill>
                  <a:srgbClr val="002060"/>
                </a:solidFill>
              </a:rPr>
              <a:t>SUMMARY since 1</a:t>
            </a:r>
            <a:r>
              <a:rPr lang="it-IT" sz="1800" b="1" kern="0" baseline="30000" dirty="0">
                <a:solidFill>
                  <a:srgbClr val="002060"/>
                </a:solidFill>
              </a:rPr>
              <a:t>st</a:t>
            </a:r>
            <a:r>
              <a:rPr lang="it-IT" sz="1800" b="1" kern="0" dirty="0">
                <a:solidFill>
                  <a:srgbClr val="002060"/>
                </a:solidFill>
              </a:rPr>
              <a:t> January</a:t>
            </a:r>
          </a:p>
          <a:p>
            <a:pPr marL="628650" lvl="1" indent="-285750">
              <a:buFont typeface="Wingdings" panose="05000000000000000000" pitchFamily="2" charset="2"/>
              <a:buChar char="Ø"/>
            </a:pPr>
            <a:r>
              <a:rPr lang="it-IT" dirty="0">
                <a:solidFill>
                  <a:srgbClr val="002060"/>
                </a:solidFill>
              </a:rPr>
              <a:t>Total MHW-days</a:t>
            </a:r>
          </a:p>
          <a:p>
            <a:pPr marL="628650" lvl="1" indent="-285750">
              <a:buFont typeface="Wingdings" panose="05000000000000000000" pitchFamily="2" charset="2"/>
              <a:buChar char="Ø"/>
            </a:pPr>
            <a:r>
              <a:rPr lang="it-IT" dirty="0">
                <a:solidFill>
                  <a:srgbClr val="002060"/>
                </a:solidFill>
              </a:rPr>
              <a:t>Total Cumulative intensity (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°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C.days</a:t>
            </a:r>
            <a:r>
              <a:rPr lang="it-IT" dirty="0">
                <a:solidFill>
                  <a:srgbClr val="002060"/>
                </a:solidFill>
              </a:rPr>
              <a:t>) </a:t>
            </a:r>
          </a:p>
          <a:p>
            <a:pPr algn="ctr"/>
            <a:endParaRPr lang="it-IT" sz="1800" b="1" kern="0" dirty="0">
              <a:solidFill>
                <a:srgbClr val="00206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kern="0" dirty="0">
              <a:solidFill>
                <a:srgbClr val="002060"/>
              </a:solidFill>
            </a:endParaRPr>
          </a:p>
          <a:p>
            <a:endParaRPr lang="fr-FR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F975F36-3FDE-53AD-FE82-3DEA44F29ACA}"/>
              </a:ext>
            </a:extLst>
          </p:cNvPr>
          <p:cNvSpPr txBox="1"/>
          <p:nvPr/>
        </p:nvSpPr>
        <p:spPr>
          <a:xfrm>
            <a:off x="251520" y="5426796"/>
            <a:ext cx="3454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Following Hobday et </a:t>
            </a:r>
            <a:r>
              <a:rPr lang="fr-FR" sz="1600" i="1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al</a:t>
            </a:r>
            <a:r>
              <a:rPr lang="fr-FR" sz="1600" i="1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., 2016, 2018</a:t>
            </a:r>
            <a:endParaRPr lang="fr-FR" sz="1600" i="1" dirty="0"/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39D43384-BE46-491C-8768-49096E52A9CD}"/>
              </a:ext>
            </a:extLst>
          </p:cNvPr>
          <p:cNvSpPr/>
          <p:nvPr/>
        </p:nvSpPr>
        <p:spPr>
          <a:xfrm>
            <a:off x="72189" y="4238808"/>
            <a:ext cx="2555391" cy="1187988"/>
          </a:xfrm>
          <a:custGeom>
            <a:avLst/>
            <a:gdLst>
              <a:gd name="connsiteX0" fmla="*/ 0 w 2129495"/>
              <a:gd name="connsiteY0" fmla="*/ 97546 h 975455"/>
              <a:gd name="connsiteX1" fmla="*/ 97546 w 2129495"/>
              <a:gd name="connsiteY1" fmla="*/ 0 h 975455"/>
              <a:gd name="connsiteX2" fmla="*/ 2031950 w 2129495"/>
              <a:gd name="connsiteY2" fmla="*/ 0 h 975455"/>
              <a:gd name="connsiteX3" fmla="*/ 2129496 w 2129495"/>
              <a:gd name="connsiteY3" fmla="*/ 97546 h 975455"/>
              <a:gd name="connsiteX4" fmla="*/ 2129495 w 2129495"/>
              <a:gd name="connsiteY4" fmla="*/ 877910 h 975455"/>
              <a:gd name="connsiteX5" fmla="*/ 2031949 w 2129495"/>
              <a:gd name="connsiteY5" fmla="*/ 975456 h 975455"/>
              <a:gd name="connsiteX6" fmla="*/ 97546 w 2129495"/>
              <a:gd name="connsiteY6" fmla="*/ 975455 h 975455"/>
              <a:gd name="connsiteX7" fmla="*/ 0 w 2129495"/>
              <a:gd name="connsiteY7" fmla="*/ 877909 h 975455"/>
              <a:gd name="connsiteX8" fmla="*/ 0 w 2129495"/>
              <a:gd name="connsiteY8" fmla="*/ 97546 h 975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9495" h="975455">
                <a:moveTo>
                  <a:pt x="0" y="97546"/>
                </a:moveTo>
                <a:cubicBezTo>
                  <a:pt x="0" y="43673"/>
                  <a:pt x="43673" y="0"/>
                  <a:pt x="97546" y="0"/>
                </a:cubicBezTo>
                <a:lnTo>
                  <a:pt x="2031950" y="0"/>
                </a:lnTo>
                <a:cubicBezTo>
                  <a:pt x="2085823" y="0"/>
                  <a:pt x="2129496" y="43673"/>
                  <a:pt x="2129496" y="97546"/>
                </a:cubicBezTo>
                <a:cubicBezTo>
                  <a:pt x="2129496" y="357667"/>
                  <a:pt x="2129495" y="617789"/>
                  <a:pt x="2129495" y="877910"/>
                </a:cubicBezTo>
                <a:cubicBezTo>
                  <a:pt x="2129495" y="931783"/>
                  <a:pt x="2085822" y="975456"/>
                  <a:pt x="2031949" y="975456"/>
                </a:cubicBezTo>
                <a:lnTo>
                  <a:pt x="97546" y="975455"/>
                </a:lnTo>
                <a:cubicBezTo>
                  <a:pt x="43673" y="975455"/>
                  <a:pt x="0" y="931782"/>
                  <a:pt x="0" y="877909"/>
                </a:cubicBezTo>
                <a:lnTo>
                  <a:pt x="0" y="97546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271199"/>
              <a:satOff val="17718"/>
              <a:lumOff val="11961"/>
              <a:alphaOff val="0"/>
            </a:schemeClr>
          </a:fillRef>
          <a:effectRef idx="0">
            <a:schemeClr val="accent4">
              <a:hueOff val="4271199"/>
              <a:satOff val="17718"/>
              <a:lumOff val="1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70" tIns="66670" rIns="66670" bIns="66670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600" b="1" kern="1200" dirty="0">
                <a:solidFill>
                  <a:schemeClr val="tx1">
                    <a:lumMod val="50000"/>
                  </a:schemeClr>
                </a:solidFill>
              </a:rPr>
              <a:t>Operational chain</a:t>
            </a: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400" i="1" kern="1200" dirty="0">
                <a:solidFill>
                  <a:schemeClr val="tx1">
                    <a:lumMod val="50000"/>
                  </a:schemeClr>
                </a:solidFill>
              </a:rPr>
              <a:t>MHW detection based on marineHeatwave.py</a:t>
            </a: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400" i="1" kern="1200" dirty="0">
                <a:solidFill>
                  <a:schemeClr val="tx1">
                    <a:lumMod val="50000"/>
                  </a:schemeClr>
                </a:solidFill>
              </a:rPr>
              <a:t>Running daily</a:t>
            </a:r>
          </a:p>
        </p:txBody>
      </p:sp>
      <p:sp>
        <p:nvSpPr>
          <p:cNvPr id="13" name="Flèche : double flèche horizontale 12">
            <a:extLst>
              <a:ext uri="{FF2B5EF4-FFF2-40B4-BE49-F238E27FC236}">
                <a16:creationId xmlns:a16="http://schemas.microsoft.com/office/drawing/2014/main" id="{249FFBA0-3138-450D-94FD-9ACD3D468202}"/>
              </a:ext>
            </a:extLst>
          </p:cNvPr>
          <p:cNvSpPr/>
          <p:nvPr/>
        </p:nvSpPr>
        <p:spPr>
          <a:xfrm>
            <a:off x="2638578" y="4691405"/>
            <a:ext cx="521775" cy="282795"/>
          </a:xfrm>
          <a:prstGeom prst="leftRight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2813595"/>
              <a:satOff val="53153"/>
              <a:lumOff val="35882"/>
              <a:alphaOff val="0"/>
            </a:schemeClr>
          </a:fillRef>
          <a:effectRef idx="0">
            <a:schemeClr val="accent4">
              <a:hueOff val="12813595"/>
              <a:satOff val="53153"/>
              <a:lumOff val="3588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0715" rIns="91072" bIns="60714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700" kern="1200" dirty="0"/>
              <a:t> </a:t>
            </a:r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8C8BAF6F-F171-4E6A-8CAC-6F09BAAACC05}"/>
              </a:ext>
            </a:extLst>
          </p:cNvPr>
          <p:cNvSpPr/>
          <p:nvPr/>
        </p:nvSpPr>
        <p:spPr>
          <a:xfrm>
            <a:off x="5689217" y="1984664"/>
            <a:ext cx="73494" cy="3780686"/>
          </a:xfrm>
          <a:custGeom>
            <a:avLst/>
            <a:gdLst>
              <a:gd name="connsiteX0" fmla="*/ 0 w 2129495"/>
              <a:gd name="connsiteY0" fmla="*/ 97546 h 975455"/>
              <a:gd name="connsiteX1" fmla="*/ 97546 w 2129495"/>
              <a:gd name="connsiteY1" fmla="*/ 0 h 975455"/>
              <a:gd name="connsiteX2" fmla="*/ 2031950 w 2129495"/>
              <a:gd name="connsiteY2" fmla="*/ 0 h 975455"/>
              <a:gd name="connsiteX3" fmla="*/ 2129496 w 2129495"/>
              <a:gd name="connsiteY3" fmla="*/ 97546 h 975455"/>
              <a:gd name="connsiteX4" fmla="*/ 2129495 w 2129495"/>
              <a:gd name="connsiteY4" fmla="*/ 877910 h 975455"/>
              <a:gd name="connsiteX5" fmla="*/ 2031949 w 2129495"/>
              <a:gd name="connsiteY5" fmla="*/ 975456 h 975455"/>
              <a:gd name="connsiteX6" fmla="*/ 97546 w 2129495"/>
              <a:gd name="connsiteY6" fmla="*/ 975455 h 975455"/>
              <a:gd name="connsiteX7" fmla="*/ 0 w 2129495"/>
              <a:gd name="connsiteY7" fmla="*/ 877909 h 975455"/>
              <a:gd name="connsiteX8" fmla="*/ 0 w 2129495"/>
              <a:gd name="connsiteY8" fmla="*/ 97546 h 975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9495" h="975455">
                <a:moveTo>
                  <a:pt x="0" y="97546"/>
                </a:moveTo>
                <a:cubicBezTo>
                  <a:pt x="0" y="43673"/>
                  <a:pt x="43673" y="0"/>
                  <a:pt x="97546" y="0"/>
                </a:cubicBezTo>
                <a:lnTo>
                  <a:pt x="2031950" y="0"/>
                </a:lnTo>
                <a:cubicBezTo>
                  <a:pt x="2085823" y="0"/>
                  <a:pt x="2129496" y="43673"/>
                  <a:pt x="2129496" y="97546"/>
                </a:cubicBezTo>
                <a:cubicBezTo>
                  <a:pt x="2129496" y="357667"/>
                  <a:pt x="2129495" y="617789"/>
                  <a:pt x="2129495" y="877910"/>
                </a:cubicBezTo>
                <a:cubicBezTo>
                  <a:pt x="2129495" y="931783"/>
                  <a:pt x="2085822" y="975456"/>
                  <a:pt x="2031949" y="975456"/>
                </a:cubicBezTo>
                <a:lnTo>
                  <a:pt x="97546" y="975455"/>
                </a:lnTo>
                <a:cubicBezTo>
                  <a:pt x="43673" y="975455"/>
                  <a:pt x="0" y="931782"/>
                  <a:pt x="0" y="877909"/>
                </a:cubicBezTo>
                <a:lnTo>
                  <a:pt x="0" y="97546"/>
                </a:lnTo>
                <a:close/>
              </a:path>
            </a:pathLst>
          </a:custGeom>
          <a:solidFill>
            <a:srgbClr val="FF505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271199"/>
              <a:satOff val="17718"/>
              <a:lumOff val="11961"/>
              <a:alphaOff val="0"/>
            </a:schemeClr>
          </a:fillRef>
          <a:effectRef idx="0">
            <a:schemeClr val="accent4">
              <a:hueOff val="4271199"/>
              <a:satOff val="17718"/>
              <a:lumOff val="1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70" tIns="66670" rIns="66670" bIns="66670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FR" sz="1600" i="1" kern="1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9BB525E-FDFF-8F20-5A61-9FB62DD6F121}"/>
              </a:ext>
            </a:extLst>
          </p:cNvPr>
          <p:cNvSpPr txBox="1"/>
          <p:nvPr/>
        </p:nvSpPr>
        <p:spPr>
          <a:xfrm>
            <a:off x="6785448" y="1353094"/>
            <a:ext cx="22517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it-IT" sz="1600" b="1" i="1" kern="0" dirty="0">
                <a:solidFill>
                  <a:srgbClr val="002060"/>
                </a:solidFill>
              </a:rPr>
              <a:t>(link with WP.4.3)</a:t>
            </a:r>
            <a:endParaRPr lang="it-IT" sz="1600" i="1" kern="0" dirty="0">
              <a:solidFill>
                <a:srgbClr val="00206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CAAAF45-C7E8-51BA-43BA-FB9524E3B019}"/>
              </a:ext>
            </a:extLst>
          </p:cNvPr>
          <p:cNvSpPr txBox="1"/>
          <p:nvPr/>
        </p:nvSpPr>
        <p:spPr>
          <a:xfrm>
            <a:off x="2799713" y="5947389"/>
            <a:ext cx="623600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accent4">
                    <a:lumMod val="50000"/>
                  </a:schemeClr>
                </a:solidFill>
              </a:rPr>
              <a:t>https://sharemed.mio.osupytheas.fr/heat-stress-marine-heat-wave/</a:t>
            </a:r>
          </a:p>
        </p:txBody>
      </p:sp>
      <p:pic>
        <p:nvPicPr>
          <p:cNvPr id="5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52FEFA-C39B-393D-1CD6-87DE797AF2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137153"/>
            <a:ext cx="935324" cy="64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83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C74C3-BF1B-448D-8FEA-9223F2F4E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9" y="-93944"/>
            <a:ext cx="8963527" cy="689507"/>
          </a:xfrm>
        </p:spPr>
        <p:txBody>
          <a:bodyPr/>
          <a:lstStyle/>
          <a:p>
            <a:pPr algn="ctr"/>
            <a:r>
              <a:rPr lang="en-GB" sz="1600" noProof="0" dirty="0"/>
              <a:t>SHAREMED: North-west Mediterranean Pilot site</a:t>
            </a:r>
            <a:br>
              <a:rPr lang="en-GB" sz="1600" noProof="0" dirty="0"/>
            </a:br>
            <a:r>
              <a:rPr lang="en-GB" sz="1600" noProof="0" dirty="0"/>
              <a:t>Web portal  (WP 4.4.1)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2E5214-D733-45E5-9CE0-5D9BBB1116F0}"/>
              </a:ext>
            </a:extLst>
          </p:cNvPr>
          <p:cNvSpPr txBox="1">
            <a:spLocks/>
          </p:cNvSpPr>
          <p:nvPr/>
        </p:nvSpPr>
        <p:spPr bwMode="auto">
          <a:xfrm>
            <a:off x="1293330" y="626664"/>
            <a:ext cx="6803923" cy="56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it-IT" sz="2400" b="1" kern="0" dirty="0">
                <a:solidFill>
                  <a:srgbClr val="002060"/>
                </a:solidFill>
              </a:rPr>
              <a:t>Global workflow of our webGIS</a:t>
            </a:r>
            <a:endParaRPr lang="it-IT" sz="1800" kern="0" dirty="0">
              <a:solidFill>
                <a:srgbClr val="002060"/>
              </a:solidFill>
            </a:endParaRPr>
          </a:p>
          <a:p>
            <a:endParaRPr lang="it-IT" sz="1800" kern="0" dirty="0">
              <a:solidFill>
                <a:srgbClr val="00206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760E964-0EA2-4650-96AB-85350F169074}"/>
              </a:ext>
            </a:extLst>
          </p:cNvPr>
          <p:cNvSpPr/>
          <p:nvPr/>
        </p:nvSpPr>
        <p:spPr>
          <a:xfrm>
            <a:off x="105134" y="723504"/>
            <a:ext cx="1738188" cy="181676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953" tIns="73953" rIns="73953" bIns="73953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kern="1200" dirty="0"/>
              <a:t>Data providers</a:t>
            </a:r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D00746B0-21C8-4644-8506-2763B08C395C}"/>
              </a:ext>
            </a:extLst>
          </p:cNvPr>
          <p:cNvSpPr/>
          <p:nvPr/>
        </p:nvSpPr>
        <p:spPr>
          <a:xfrm rot="533339">
            <a:off x="1951051" y="1494517"/>
            <a:ext cx="1104224" cy="488022"/>
          </a:xfrm>
          <a:custGeom>
            <a:avLst/>
            <a:gdLst>
              <a:gd name="connsiteX0" fmla="*/ 0 w 609774"/>
              <a:gd name="connsiteY0" fmla="*/ 111333 h 556663"/>
              <a:gd name="connsiteX1" fmla="*/ 331443 w 609774"/>
              <a:gd name="connsiteY1" fmla="*/ 111333 h 556663"/>
              <a:gd name="connsiteX2" fmla="*/ 331443 w 609774"/>
              <a:gd name="connsiteY2" fmla="*/ 0 h 556663"/>
              <a:gd name="connsiteX3" fmla="*/ 609774 w 609774"/>
              <a:gd name="connsiteY3" fmla="*/ 278332 h 556663"/>
              <a:gd name="connsiteX4" fmla="*/ 331443 w 609774"/>
              <a:gd name="connsiteY4" fmla="*/ 556663 h 556663"/>
              <a:gd name="connsiteX5" fmla="*/ 331443 w 609774"/>
              <a:gd name="connsiteY5" fmla="*/ 445330 h 556663"/>
              <a:gd name="connsiteX6" fmla="*/ 0 w 609774"/>
              <a:gd name="connsiteY6" fmla="*/ 445330 h 556663"/>
              <a:gd name="connsiteX7" fmla="*/ 0 w 609774"/>
              <a:gd name="connsiteY7" fmla="*/ 111333 h 556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774" h="556663">
                <a:moveTo>
                  <a:pt x="0" y="111333"/>
                </a:moveTo>
                <a:lnTo>
                  <a:pt x="331443" y="111333"/>
                </a:lnTo>
                <a:lnTo>
                  <a:pt x="331443" y="0"/>
                </a:lnTo>
                <a:lnTo>
                  <a:pt x="609774" y="278332"/>
                </a:lnTo>
                <a:lnTo>
                  <a:pt x="331443" y="556663"/>
                </a:lnTo>
                <a:lnTo>
                  <a:pt x="331443" y="445330"/>
                </a:lnTo>
                <a:lnTo>
                  <a:pt x="0" y="445330"/>
                </a:lnTo>
                <a:lnTo>
                  <a:pt x="0" y="111333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11333" rIns="166998" bIns="111332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200" i="1" kern="1200" dirty="0"/>
              <a:t>Download</a:t>
            </a:r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D2EEB419-5E58-48FC-BF55-78E69606908D}"/>
              </a:ext>
            </a:extLst>
          </p:cNvPr>
          <p:cNvSpPr/>
          <p:nvPr/>
        </p:nvSpPr>
        <p:spPr>
          <a:xfrm rot="6851739">
            <a:off x="4146299" y="2440138"/>
            <a:ext cx="345627" cy="288034"/>
          </a:xfrm>
          <a:custGeom>
            <a:avLst/>
            <a:gdLst>
              <a:gd name="connsiteX0" fmla="*/ 0 w 557816"/>
              <a:gd name="connsiteY0" fmla="*/ 60715 h 303577"/>
              <a:gd name="connsiteX1" fmla="*/ 406028 w 557816"/>
              <a:gd name="connsiteY1" fmla="*/ 60715 h 303577"/>
              <a:gd name="connsiteX2" fmla="*/ 406028 w 557816"/>
              <a:gd name="connsiteY2" fmla="*/ 0 h 303577"/>
              <a:gd name="connsiteX3" fmla="*/ 557816 w 557816"/>
              <a:gd name="connsiteY3" fmla="*/ 151789 h 303577"/>
              <a:gd name="connsiteX4" fmla="*/ 406028 w 557816"/>
              <a:gd name="connsiteY4" fmla="*/ 303577 h 303577"/>
              <a:gd name="connsiteX5" fmla="*/ 406028 w 557816"/>
              <a:gd name="connsiteY5" fmla="*/ 242862 h 303577"/>
              <a:gd name="connsiteX6" fmla="*/ 0 w 557816"/>
              <a:gd name="connsiteY6" fmla="*/ 242862 h 303577"/>
              <a:gd name="connsiteX7" fmla="*/ 0 w 557816"/>
              <a:gd name="connsiteY7" fmla="*/ 60715 h 30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7816" h="303577">
                <a:moveTo>
                  <a:pt x="0" y="60715"/>
                </a:moveTo>
                <a:lnTo>
                  <a:pt x="406028" y="60715"/>
                </a:lnTo>
                <a:lnTo>
                  <a:pt x="406028" y="0"/>
                </a:lnTo>
                <a:lnTo>
                  <a:pt x="557816" y="151789"/>
                </a:lnTo>
                <a:lnTo>
                  <a:pt x="406028" y="303577"/>
                </a:lnTo>
                <a:lnTo>
                  <a:pt x="406028" y="242862"/>
                </a:lnTo>
                <a:lnTo>
                  <a:pt x="0" y="242862"/>
                </a:lnTo>
                <a:lnTo>
                  <a:pt x="0" y="60715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406798"/>
              <a:satOff val="26577"/>
              <a:lumOff val="17941"/>
              <a:alphaOff val="0"/>
            </a:schemeClr>
          </a:fillRef>
          <a:effectRef idx="0">
            <a:schemeClr val="accent4">
              <a:hueOff val="6406798"/>
              <a:satOff val="26577"/>
              <a:lumOff val="179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0714" rIns="91072" bIns="60715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FR" sz="700" kern="1200" dirty="0"/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D844B90A-631D-45DE-A842-DDEE32E60DF6}"/>
              </a:ext>
            </a:extLst>
          </p:cNvPr>
          <p:cNvSpPr/>
          <p:nvPr/>
        </p:nvSpPr>
        <p:spPr>
          <a:xfrm>
            <a:off x="6313707" y="1173385"/>
            <a:ext cx="2452979" cy="1108453"/>
          </a:xfrm>
          <a:custGeom>
            <a:avLst/>
            <a:gdLst>
              <a:gd name="connsiteX0" fmla="*/ 0 w 2129495"/>
              <a:gd name="connsiteY0" fmla="*/ 97546 h 975455"/>
              <a:gd name="connsiteX1" fmla="*/ 97546 w 2129495"/>
              <a:gd name="connsiteY1" fmla="*/ 0 h 975455"/>
              <a:gd name="connsiteX2" fmla="*/ 2031950 w 2129495"/>
              <a:gd name="connsiteY2" fmla="*/ 0 h 975455"/>
              <a:gd name="connsiteX3" fmla="*/ 2129496 w 2129495"/>
              <a:gd name="connsiteY3" fmla="*/ 97546 h 975455"/>
              <a:gd name="connsiteX4" fmla="*/ 2129495 w 2129495"/>
              <a:gd name="connsiteY4" fmla="*/ 877910 h 975455"/>
              <a:gd name="connsiteX5" fmla="*/ 2031949 w 2129495"/>
              <a:gd name="connsiteY5" fmla="*/ 975456 h 975455"/>
              <a:gd name="connsiteX6" fmla="*/ 97546 w 2129495"/>
              <a:gd name="connsiteY6" fmla="*/ 975455 h 975455"/>
              <a:gd name="connsiteX7" fmla="*/ 0 w 2129495"/>
              <a:gd name="connsiteY7" fmla="*/ 877909 h 975455"/>
              <a:gd name="connsiteX8" fmla="*/ 0 w 2129495"/>
              <a:gd name="connsiteY8" fmla="*/ 97546 h 975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9495" h="975455">
                <a:moveTo>
                  <a:pt x="0" y="97546"/>
                </a:moveTo>
                <a:cubicBezTo>
                  <a:pt x="0" y="43673"/>
                  <a:pt x="43673" y="0"/>
                  <a:pt x="97546" y="0"/>
                </a:cubicBezTo>
                <a:lnTo>
                  <a:pt x="2031950" y="0"/>
                </a:lnTo>
                <a:cubicBezTo>
                  <a:pt x="2085823" y="0"/>
                  <a:pt x="2129496" y="43673"/>
                  <a:pt x="2129496" y="97546"/>
                </a:cubicBezTo>
                <a:cubicBezTo>
                  <a:pt x="2129496" y="357667"/>
                  <a:pt x="2129495" y="617789"/>
                  <a:pt x="2129495" y="877910"/>
                </a:cubicBezTo>
                <a:cubicBezTo>
                  <a:pt x="2129495" y="931783"/>
                  <a:pt x="2085822" y="975456"/>
                  <a:pt x="2031949" y="975456"/>
                </a:cubicBezTo>
                <a:lnTo>
                  <a:pt x="97546" y="975455"/>
                </a:lnTo>
                <a:cubicBezTo>
                  <a:pt x="43673" y="975455"/>
                  <a:pt x="0" y="931782"/>
                  <a:pt x="0" y="877909"/>
                </a:cubicBezTo>
                <a:lnTo>
                  <a:pt x="0" y="9754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271199"/>
              <a:satOff val="17718"/>
              <a:lumOff val="11961"/>
              <a:alphaOff val="0"/>
            </a:schemeClr>
          </a:fillRef>
          <a:effectRef idx="0">
            <a:schemeClr val="accent4">
              <a:hueOff val="4271199"/>
              <a:satOff val="17718"/>
              <a:lumOff val="1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70" tIns="66670" rIns="66670" bIns="66670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600" b="1" kern="1200" dirty="0"/>
              <a:t>INTERNET SERVER</a:t>
            </a: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400" i="1" kern="1200" dirty="0"/>
              <a:t>Web Server </a:t>
            </a:r>
            <a:r>
              <a:rPr lang="fr-FR" sz="1400" i="1" kern="1200" dirty="0" err="1"/>
              <a:t>with</a:t>
            </a:r>
            <a:r>
              <a:rPr lang="fr-FR" sz="1400" i="1" kern="1200" dirty="0"/>
              <a:t> </a:t>
            </a:r>
            <a:r>
              <a:rPr lang="fr-FR" sz="1400" i="1" kern="1200" dirty="0" err="1"/>
              <a:t>webGIS</a:t>
            </a:r>
            <a:r>
              <a:rPr lang="fr-FR" sz="1400" i="1" kern="1200" dirty="0"/>
              <a:t> code (</a:t>
            </a:r>
            <a:r>
              <a:rPr lang="fr-FR" sz="1400" i="1" kern="1200" dirty="0" err="1">
                <a:highlight>
                  <a:srgbClr val="FF0000"/>
                </a:highlight>
              </a:rPr>
              <a:t>Mviewer</a:t>
            </a:r>
            <a:r>
              <a:rPr lang="fr-FR" sz="1400" i="1" kern="1200" dirty="0">
                <a:highlight>
                  <a:srgbClr val="FF0000"/>
                </a:highlight>
              </a:rPr>
              <a:t> </a:t>
            </a:r>
            <a:r>
              <a:rPr lang="fr-FR" sz="1400" b="1" kern="1200" dirty="0">
                <a:highlight>
                  <a:srgbClr val="FF0000"/>
                </a:highlight>
              </a:rPr>
              <a:t>©</a:t>
            </a:r>
            <a:r>
              <a:rPr lang="fr-FR" sz="1400" i="1" kern="1200" dirty="0"/>
              <a:t>)</a:t>
            </a:r>
          </a:p>
        </p:txBody>
      </p:sp>
      <p:sp>
        <p:nvSpPr>
          <p:cNvPr id="20" name="Flèche : double flèche horizontale 19">
            <a:extLst>
              <a:ext uri="{FF2B5EF4-FFF2-40B4-BE49-F238E27FC236}">
                <a16:creationId xmlns:a16="http://schemas.microsoft.com/office/drawing/2014/main" id="{DCB95846-FA51-4D4F-AC98-8E7EE6E30C9E}"/>
              </a:ext>
            </a:extLst>
          </p:cNvPr>
          <p:cNvSpPr/>
          <p:nvPr/>
        </p:nvSpPr>
        <p:spPr>
          <a:xfrm>
            <a:off x="5589787" y="1606384"/>
            <a:ext cx="696908" cy="303577"/>
          </a:xfrm>
          <a:prstGeom prst="leftRight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2813595"/>
              <a:satOff val="53153"/>
              <a:lumOff val="35882"/>
              <a:alphaOff val="0"/>
            </a:schemeClr>
          </a:fillRef>
          <a:effectRef idx="0">
            <a:schemeClr val="accent4">
              <a:hueOff val="12813595"/>
              <a:satOff val="53153"/>
              <a:lumOff val="3588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0715" rIns="91072" bIns="60714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700" kern="1200" dirty="0"/>
              <a:t> </a:t>
            </a:r>
          </a:p>
        </p:txBody>
      </p:sp>
      <p:sp>
        <p:nvSpPr>
          <p:cNvPr id="16" name="Flèche : double flèche horizontale 15">
            <a:extLst>
              <a:ext uri="{FF2B5EF4-FFF2-40B4-BE49-F238E27FC236}">
                <a16:creationId xmlns:a16="http://schemas.microsoft.com/office/drawing/2014/main" id="{4F5F0267-CE39-4CC1-B525-5F110889A66F}"/>
              </a:ext>
            </a:extLst>
          </p:cNvPr>
          <p:cNvSpPr/>
          <p:nvPr/>
        </p:nvSpPr>
        <p:spPr>
          <a:xfrm rot="586342">
            <a:off x="5186483" y="2944937"/>
            <a:ext cx="1018776" cy="403959"/>
          </a:xfrm>
          <a:prstGeom prst="leftRightArrow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2813595"/>
              <a:satOff val="53153"/>
              <a:lumOff val="35882"/>
              <a:alphaOff val="0"/>
            </a:schemeClr>
          </a:fillRef>
          <a:effectRef idx="0">
            <a:schemeClr val="accent4">
              <a:hueOff val="12813595"/>
              <a:satOff val="53153"/>
              <a:lumOff val="3588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0715" rIns="91072" bIns="60714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200" i="1" u="sng" kern="1200" dirty="0"/>
              <a:t>WMS</a:t>
            </a:r>
            <a:r>
              <a:rPr lang="fr-FR" sz="700" kern="1200" dirty="0"/>
              <a:t> </a:t>
            </a:r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349EE844-C8D7-4569-A605-94D7D8256866}"/>
              </a:ext>
            </a:extLst>
          </p:cNvPr>
          <p:cNvSpPr/>
          <p:nvPr/>
        </p:nvSpPr>
        <p:spPr>
          <a:xfrm>
            <a:off x="2478734" y="2767896"/>
            <a:ext cx="2643254" cy="1168385"/>
          </a:xfrm>
          <a:custGeom>
            <a:avLst/>
            <a:gdLst>
              <a:gd name="connsiteX0" fmla="*/ 0 w 2596490"/>
              <a:gd name="connsiteY0" fmla="*/ 97546 h 975455"/>
              <a:gd name="connsiteX1" fmla="*/ 97546 w 2596490"/>
              <a:gd name="connsiteY1" fmla="*/ 0 h 975455"/>
              <a:gd name="connsiteX2" fmla="*/ 2498945 w 2596490"/>
              <a:gd name="connsiteY2" fmla="*/ 0 h 975455"/>
              <a:gd name="connsiteX3" fmla="*/ 2596491 w 2596490"/>
              <a:gd name="connsiteY3" fmla="*/ 97546 h 975455"/>
              <a:gd name="connsiteX4" fmla="*/ 2596490 w 2596490"/>
              <a:gd name="connsiteY4" fmla="*/ 877910 h 975455"/>
              <a:gd name="connsiteX5" fmla="*/ 2498944 w 2596490"/>
              <a:gd name="connsiteY5" fmla="*/ 975456 h 975455"/>
              <a:gd name="connsiteX6" fmla="*/ 97546 w 2596490"/>
              <a:gd name="connsiteY6" fmla="*/ 975455 h 975455"/>
              <a:gd name="connsiteX7" fmla="*/ 0 w 2596490"/>
              <a:gd name="connsiteY7" fmla="*/ 877909 h 975455"/>
              <a:gd name="connsiteX8" fmla="*/ 0 w 2596490"/>
              <a:gd name="connsiteY8" fmla="*/ 97546 h 975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6490" h="975455">
                <a:moveTo>
                  <a:pt x="0" y="97546"/>
                </a:moveTo>
                <a:cubicBezTo>
                  <a:pt x="0" y="43673"/>
                  <a:pt x="43673" y="0"/>
                  <a:pt x="97546" y="0"/>
                </a:cubicBezTo>
                <a:lnTo>
                  <a:pt x="2498945" y="0"/>
                </a:lnTo>
                <a:cubicBezTo>
                  <a:pt x="2552818" y="0"/>
                  <a:pt x="2596491" y="43673"/>
                  <a:pt x="2596491" y="97546"/>
                </a:cubicBezTo>
                <a:cubicBezTo>
                  <a:pt x="2596491" y="357667"/>
                  <a:pt x="2596490" y="617789"/>
                  <a:pt x="2596490" y="877910"/>
                </a:cubicBezTo>
                <a:cubicBezTo>
                  <a:pt x="2596490" y="931783"/>
                  <a:pt x="2552817" y="975456"/>
                  <a:pt x="2498944" y="975456"/>
                </a:cubicBezTo>
                <a:lnTo>
                  <a:pt x="97546" y="975455"/>
                </a:lnTo>
                <a:cubicBezTo>
                  <a:pt x="43673" y="975455"/>
                  <a:pt x="0" y="931782"/>
                  <a:pt x="0" y="877909"/>
                </a:cubicBezTo>
                <a:lnTo>
                  <a:pt x="0" y="9754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8542397"/>
              <a:satOff val="35435"/>
              <a:lumOff val="23921"/>
              <a:alphaOff val="0"/>
            </a:schemeClr>
          </a:fillRef>
          <a:effectRef idx="0">
            <a:schemeClr val="accent4">
              <a:hueOff val="8542397"/>
              <a:satOff val="35435"/>
              <a:lumOff val="2392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70" tIns="66670" rIns="66670" bIns="66670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600" b="1" kern="1200" dirty="0"/>
              <a:t>GEOSERVER©</a:t>
            </a: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400" b="0" i="1" kern="1200" dirty="0"/>
              <a:t>Store netcdf data</a:t>
            </a: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b="0" i="1" kern="1200" dirty="0"/>
              <a:t>View</a:t>
            </a:r>
            <a:r>
              <a:rPr lang="fr-FR" sz="1400" b="0" i="1" kern="1200" dirty="0"/>
              <a:t> and </a:t>
            </a:r>
            <a:r>
              <a:rPr lang="fr-FR" sz="1400" b="0" i="1" kern="1200" dirty="0" err="1"/>
              <a:t>edit</a:t>
            </a:r>
            <a:r>
              <a:rPr lang="fr-FR" sz="1400" b="0" i="1" kern="1200" dirty="0"/>
              <a:t> </a:t>
            </a:r>
            <a:r>
              <a:rPr lang="fr-FR" sz="1400" b="0" i="1" kern="1200" dirty="0" err="1"/>
              <a:t>geospatial</a:t>
            </a:r>
            <a:r>
              <a:rPr lang="fr-FR" sz="1400" b="0" i="1" kern="1200" dirty="0"/>
              <a:t> data</a:t>
            </a:r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015B46C6-6A85-4521-B58C-22D2C5A38721}"/>
              </a:ext>
            </a:extLst>
          </p:cNvPr>
          <p:cNvSpPr/>
          <p:nvPr/>
        </p:nvSpPr>
        <p:spPr>
          <a:xfrm>
            <a:off x="3150591" y="1256817"/>
            <a:ext cx="2303689" cy="1108453"/>
          </a:xfrm>
          <a:custGeom>
            <a:avLst/>
            <a:gdLst>
              <a:gd name="connsiteX0" fmla="*/ 0 w 2129495"/>
              <a:gd name="connsiteY0" fmla="*/ 97546 h 975455"/>
              <a:gd name="connsiteX1" fmla="*/ 97546 w 2129495"/>
              <a:gd name="connsiteY1" fmla="*/ 0 h 975455"/>
              <a:gd name="connsiteX2" fmla="*/ 2031950 w 2129495"/>
              <a:gd name="connsiteY2" fmla="*/ 0 h 975455"/>
              <a:gd name="connsiteX3" fmla="*/ 2129496 w 2129495"/>
              <a:gd name="connsiteY3" fmla="*/ 97546 h 975455"/>
              <a:gd name="connsiteX4" fmla="*/ 2129495 w 2129495"/>
              <a:gd name="connsiteY4" fmla="*/ 877910 h 975455"/>
              <a:gd name="connsiteX5" fmla="*/ 2031949 w 2129495"/>
              <a:gd name="connsiteY5" fmla="*/ 975456 h 975455"/>
              <a:gd name="connsiteX6" fmla="*/ 97546 w 2129495"/>
              <a:gd name="connsiteY6" fmla="*/ 975455 h 975455"/>
              <a:gd name="connsiteX7" fmla="*/ 0 w 2129495"/>
              <a:gd name="connsiteY7" fmla="*/ 877909 h 975455"/>
              <a:gd name="connsiteX8" fmla="*/ 0 w 2129495"/>
              <a:gd name="connsiteY8" fmla="*/ 97546 h 975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9495" h="975455">
                <a:moveTo>
                  <a:pt x="0" y="97546"/>
                </a:moveTo>
                <a:cubicBezTo>
                  <a:pt x="0" y="43673"/>
                  <a:pt x="43673" y="0"/>
                  <a:pt x="97546" y="0"/>
                </a:cubicBezTo>
                <a:lnTo>
                  <a:pt x="2031950" y="0"/>
                </a:lnTo>
                <a:cubicBezTo>
                  <a:pt x="2085823" y="0"/>
                  <a:pt x="2129496" y="43673"/>
                  <a:pt x="2129496" y="97546"/>
                </a:cubicBezTo>
                <a:cubicBezTo>
                  <a:pt x="2129496" y="357667"/>
                  <a:pt x="2129495" y="617789"/>
                  <a:pt x="2129495" y="877910"/>
                </a:cubicBezTo>
                <a:cubicBezTo>
                  <a:pt x="2129495" y="931783"/>
                  <a:pt x="2085822" y="975456"/>
                  <a:pt x="2031949" y="975456"/>
                </a:cubicBezTo>
                <a:lnTo>
                  <a:pt x="97546" y="975455"/>
                </a:lnTo>
                <a:cubicBezTo>
                  <a:pt x="43673" y="975455"/>
                  <a:pt x="0" y="931782"/>
                  <a:pt x="0" y="877909"/>
                </a:cubicBezTo>
                <a:lnTo>
                  <a:pt x="0" y="9754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271199"/>
              <a:satOff val="17718"/>
              <a:lumOff val="11961"/>
              <a:alphaOff val="0"/>
            </a:schemeClr>
          </a:fillRef>
          <a:effectRef idx="0">
            <a:schemeClr val="accent4">
              <a:hueOff val="4271199"/>
              <a:satOff val="17718"/>
              <a:lumOff val="1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70" tIns="66670" rIns="66670" bIns="66670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600" b="1" kern="1200" dirty="0"/>
              <a:t>WORK SERVER</a:t>
            </a: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400" i="1" kern="1200" dirty="0"/>
              <a:t>Download/manage data</a:t>
            </a: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400" i="1" kern="1200" dirty="0"/>
              <a:t>Store ‘csv data’ (stations)</a:t>
            </a:r>
          </a:p>
        </p:txBody>
      </p:sp>
      <p:sp>
        <p:nvSpPr>
          <p:cNvPr id="18" name="Flèche : double flèche horizontale 17">
            <a:extLst>
              <a:ext uri="{FF2B5EF4-FFF2-40B4-BE49-F238E27FC236}">
                <a16:creationId xmlns:a16="http://schemas.microsoft.com/office/drawing/2014/main" id="{AE857657-3C64-410D-96D1-3C8EAE44F089}"/>
              </a:ext>
            </a:extLst>
          </p:cNvPr>
          <p:cNvSpPr/>
          <p:nvPr/>
        </p:nvSpPr>
        <p:spPr>
          <a:xfrm rot="7097084">
            <a:off x="8043058" y="2382368"/>
            <a:ext cx="593330" cy="385532"/>
          </a:xfrm>
          <a:prstGeom prst="leftRightArrow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2813595"/>
              <a:satOff val="53153"/>
              <a:lumOff val="35882"/>
              <a:alphaOff val="0"/>
            </a:schemeClr>
          </a:fillRef>
          <a:effectRef idx="0">
            <a:schemeClr val="accent4">
              <a:hueOff val="12813595"/>
              <a:satOff val="53153"/>
              <a:lumOff val="3588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0715" rIns="91072" bIns="60714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800" i="1" kern="1200" dirty="0"/>
              <a:t>HTTP 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89FD4C9-1B46-46D4-9938-B3AEF6D8AFB9}"/>
              </a:ext>
            </a:extLst>
          </p:cNvPr>
          <p:cNvSpPr/>
          <p:nvPr/>
        </p:nvSpPr>
        <p:spPr>
          <a:xfrm>
            <a:off x="6141791" y="2704075"/>
            <a:ext cx="2452979" cy="153730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2813595"/>
              <a:satOff val="53153"/>
              <a:lumOff val="35882"/>
              <a:alphaOff val="0"/>
            </a:schemeClr>
          </a:fillRef>
          <a:effectRef idx="0">
            <a:schemeClr val="accent4">
              <a:hueOff val="12813595"/>
              <a:satOff val="53153"/>
              <a:lumOff val="3588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70" tIns="66670" rIns="66670" bIns="66670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000" kern="1200" dirty="0" err="1"/>
              <a:t>Visualization</a:t>
            </a:r>
            <a:r>
              <a:rPr lang="fr-FR" sz="2000" kern="1200" dirty="0"/>
              <a:t> for the FINAL USER</a:t>
            </a: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400" kern="1200" dirty="0"/>
              <a:t>web browser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BC8D1CC-1AA1-ED30-F036-5015E6155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484" y="2758603"/>
            <a:ext cx="964277" cy="656716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7F5B2D2-AB31-FBB9-BC96-87107F343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4" y="2757820"/>
            <a:ext cx="1109531" cy="59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5CC836C7-F2EF-EF52-2B53-154AB95A6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53" y="3584003"/>
            <a:ext cx="1447235" cy="57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A1C5CC87-8824-4C91-FA04-83A431411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71" y="4394811"/>
            <a:ext cx="1534840" cy="10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5A8A599-8731-7BF7-D19B-061D0ECF2E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4963" y="5086603"/>
            <a:ext cx="3208699" cy="157922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A6A51A9-833E-40C6-5774-4B87AEEF0BAA}"/>
              </a:ext>
            </a:extLst>
          </p:cNvPr>
          <p:cNvSpPr txBox="1"/>
          <p:nvPr/>
        </p:nvSpPr>
        <p:spPr>
          <a:xfrm>
            <a:off x="5678994" y="4255606"/>
            <a:ext cx="3347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highlight>
                  <a:srgbClr val="FF0000"/>
                </a:highlight>
              </a:rPr>
              <a:t>Desktop, </a:t>
            </a:r>
            <a:r>
              <a:rPr lang="fr-FR" sz="2400" dirty="0" err="1">
                <a:solidFill>
                  <a:schemeClr val="bg1"/>
                </a:solidFill>
                <a:highlight>
                  <a:srgbClr val="FF0000"/>
                </a:highlight>
              </a:rPr>
              <a:t>tablet</a:t>
            </a:r>
            <a:r>
              <a:rPr lang="fr-FR" sz="2400" dirty="0">
                <a:solidFill>
                  <a:schemeClr val="bg1"/>
                </a:solidFill>
                <a:highlight>
                  <a:srgbClr val="FF0000"/>
                </a:highlight>
              </a:rPr>
              <a:t>, smartphone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1AE6781-20C5-B908-967D-C4074789D236}"/>
              </a:ext>
            </a:extLst>
          </p:cNvPr>
          <p:cNvSpPr txBox="1"/>
          <p:nvPr/>
        </p:nvSpPr>
        <p:spPr>
          <a:xfrm>
            <a:off x="2465196" y="4376561"/>
            <a:ext cx="2084572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/>
              <a:t>All codes and software are in open source and free</a:t>
            </a:r>
          </a:p>
        </p:txBody>
      </p:sp>
      <p:pic>
        <p:nvPicPr>
          <p:cNvPr id="15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3809A745-C50C-C82E-5242-4E1DB3C5B6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137153"/>
            <a:ext cx="935324" cy="64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74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C74C3-BF1B-448D-8FEA-9223F2F4E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9" y="-93944"/>
            <a:ext cx="8963527" cy="689507"/>
          </a:xfrm>
        </p:spPr>
        <p:txBody>
          <a:bodyPr/>
          <a:lstStyle/>
          <a:p>
            <a:pPr algn="ctr"/>
            <a:r>
              <a:rPr lang="en-GB" sz="1600" noProof="0" dirty="0"/>
              <a:t>SHAREMED: North-west Mediterranean Pilot site</a:t>
            </a:r>
            <a:br>
              <a:rPr lang="en-GB" sz="1600" noProof="0" dirty="0"/>
            </a:br>
            <a:r>
              <a:rPr lang="en-GB" sz="1600" noProof="0" dirty="0"/>
              <a:t>Web portal  (WP 4.4.1)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2E5214-D733-45E5-9CE0-5D9BBB1116F0}"/>
              </a:ext>
            </a:extLst>
          </p:cNvPr>
          <p:cNvSpPr txBox="1">
            <a:spLocks/>
          </p:cNvSpPr>
          <p:nvPr/>
        </p:nvSpPr>
        <p:spPr bwMode="auto">
          <a:xfrm>
            <a:off x="1259632" y="1333494"/>
            <a:ext cx="6803923" cy="87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it-IT" sz="2400" b="1" kern="0" dirty="0">
                <a:solidFill>
                  <a:srgbClr val="002060"/>
                </a:solidFill>
              </a:rPr>
              <a:t>Demonstration of the </a:t>
            </a:r>
          </a:p>
          <a:p>
            <a:pPr marL="0" indent="0" algn="ctr">
              <a:buNone/>
            </a:pPr>
            <a:r>
              <a:rPr lang="it-IT" sz="2400" b="1" kern="0" dirty="0">
                <a:solidFill>
                  <a:srgbClr val="002060"/>
                </a:solidFill>
              </a:rPr>
              <a:t>whole front-end webGIS</a:t>
            </a:r>
            <a:endParaRPr lang="it-IT" sz="1800" kern="0" dirty="0">
              <a:solidFill>
                <a:srgbClr val="002060"/>
              </a:solidFill>
            </a:endParaRPr>
          </a:p>
          <a:p>
            <a:endParaRPr lang="it-IT" sz="1800" kern="0" dirty="0">
              <a:solidFill>
                <a:srgbClr val="00206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9352C83-CEE1-4DCE-8290-FBAB36C25048}"/>
              </a:ext>
            </a:extLst>
          </p:cNvPr>
          <p:cNvSpPr txBox="1"/>
          <p:nvPr/>
        </p:nvSpPr>
        <p:spPr>
          <a:xfrm>
            <a:off x="1591681" y="2344787"/>
            <a:ext cx="61398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https://sharemed-websig.mio.osupytheas.fr/</a:t>
            </a:r>
            <a:endParaRPr lang="fr-FR" sz="2400" dirty="0">
              <a:solidFill>
                <a:srgbClr val="FF0000"/>
              </a:solidFill>
            </a:endParaRPr>
          </a:p>
          <a:p>
            <a:pPr algn="ctr"/>
            <a:r>
              <a:rPr lang="fr-FR" sz="2400" dirty="0">
                <a:solidFill>
                  <a:srgbClr val="FF0000"/>
                </a:solidFill>
              </a:rPr>
              <a:t>(public and free)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DBD09D-5366-6AF4-655D-B3F7D3BF757A}"/>
              </a:ext>
            </a:extLst>
          </p:cNvPr>
          <p:cNvSpPr txBox="1">
            <a:spLocks/>
          </p:cNvSpPr>
          <p:nvPr/>
        </p:nvSpPr>
        <p:spPr bwMode="auto">
          <a:xfrm>
            <a:off x="1251620" y="3615864"/>
            <a:ext cx="6803923" cy="87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it-IT" sz="2400" b="1" kern="0" dirty="0">
                <a:solidFill>
                  <a:srgbClr val="002060"/>
                </a:solidFill>
              </a:rPr>
              <a:t>WebGIS dedicated to </a:t>
            </a:r>
          </a:p>
          <a:p>
            <a:pPr marL="0" indent="0" algn="ctr">
              <a:buNone/>
            </a:pPr>
            <a:r>
              <a:rPr lang="it-IT" sz="2400" b="1" kern="0" dirty="0">
                <a:solidFill>
                  <a:srgbClr val="002060"/>
                </a:solidFill>
              </a:rPr>
              <a:t>heat stress and Marine Heat Wave </a:t>
            </a:r>
          </a:p>
          <a:p>
            <a:pPr marL="0" indent="0" algn="ctr">
              <a:buNone/>
            </a:pPr>
            <a:endParaRPr lang="it-IT" sz="1800" kern="0" dirty="0">
              <a:solidFill>
                <a:srgbClr val="002060"/>
              </a:solidFill>
            </a:endParaRPr>
          </a:p>
          <a:p>
            <a:endParaRPr lang="it-IT" sz="1800" kern="0" dirty="0">
              <a:solidFill>
                <a:srgbClr val="00206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6988EA-5A72-E0D2-7F0B-1D6AC83B678E}"/>
              </a:ext>
            </a:extLst>
          </p:cNvPr>
          <p:cNvSpPr txBox="1"/>
          <p:nvPr/>
        </p:nvSpPr>
        <p:spPr>
          <a:xfrm>
            <a:off x="683568" y="4653882"/>
            <a:ext cx="824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https://sharemed-websig.mio.osupytheas.fr/?config=apps/sharemed_heat.xml#</a:t>
            </a:r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5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2DF43C6-6139-B955-C073-915F629087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137153"/>
            <a:ext cx="935324" cy="64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93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C74C3-BF1B-448D-8FEA-9223F2F4E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9" y="-93944"/>
            <a:ext cx="8963527" cy="689507"/>
          </a:xfrm>
        </p:spPr>
        <p:txBody>
          <a:bodyPr/>
          <a:lstStyle/>
          <a:p>
            <a:pPr algn="ctr"/>
            <a:r>
              <a:rPr lang="en-GB" sz="1600" noProof="0" dirty="0"/>
              <a:t>SHAREMED: North-west Mediterranean Pilot site</a:t>
            </a:r>
            <a:br>
              <a:rPr lang="en-GB" sz="1600" noProof="0" dirty="0"/>
            </a:br>
            <a:r>
              <a:rPr lang="en-GB" sz="1600" noProof="0" dirty="0"/>
              <a:t>Web portal  (WP 4.4.1)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2E5214-D733-45E5-9CE0-5D9BBB1116F0}"/>
              </a:ext>
            </a:extLst>
          </p:cNvPr>
          <p:cNvSpPr txBox="1">
            <a:spLocks/>
          </p:cNvSpPr>
          <p:nvPr/>
        </p:nvSpPr>
        <p:spPr bwMode="auto">
          <a:xfrm>
            <a:off x="1331640" y="476672"/>
            <a:ext cx="6803923" cy="87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it-IT" sz="2400" b="1" kern="0" dirty="0">
                <a:solidFill>
                  <a:srgbClr val="002060"/>
                </a:solidFill>
              </a:rPr>
              <a:t>Animation module </a:t>
            </a:r>
          </a:p>
          <a:p>
            <a:pPr marL="0" indent="0" algn="ctr">
              <a:buNone/>
            </a:pPr>
            <a:r>
              <a:rPr lang="it-IT" sz="2400" b="1" dirty="0">
                <a:solidFill>
                  <a:srgbClr val="002060"/>
                </a:solidFill>
              </a:rPr>
              <a:t>with pre-load system of images</a:t>
            </a:r>
            <a:endParaRPr lang="it-IT" sz="1800" kern="0" dirty="0">
              <a:solidFill>
                <a:srgbClr val="002060"/>
              </a:solidFill>
            </a:endParaRPr>
          </a:p>
          <a:p>
            <a:endParaRPr lang="it-IT" sz="1800" kern="0" dirty="0">
              <a:solidFill>
                <a:srgbClr val="002060"/>
              </a:solidFill>
            </a:endParaRPr>
          </a:p>
        </p:txBody>
      </p:sp>
      <p:pic>
        <p:nvPicPr>
          <p:cNvPr id="4" name="animation_sharemed_01 (1)">
            <a:hlinkClick r:id="" action="ppaction://media"/>
            <a:extLst>
              <a:ext uri="{FF2B5EF4-FFF2-40B4-BE49-F238E27FC236}">
                <a16:creationId xmlns:a16="http://schemas.microsoft.com/office/drawing/2014/main" id="{D8CF4436-0BC3-B32B-AB2C-3EF432ABE9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736" y="1384395"/>
            <a:ext cx="8460432" cy="4089209"/>
          </a:xfrm>
          <a:prstGeom prst="rect">
            <a:avLst/>
          </a:prstGeom>
        </p:spPr>
      </p:pic>
      <p:pic>
        <p:nvPicPr>
          <p:cNvPr id="5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3E947181-4753-F661-F1AC-064E4B5745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137153"/>
            <a:ext cx="935324" cy="64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 bwMode="auto">
          <a:xfrm>
            <a:off x="251520" y="1340768"/>
            <a:ext cx="8474927" cy="590465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fr-FR" dirty="0" err="1">
                <a:solidFill>
                  <a:schemeClr val="tx1">
                    <a:lumMod val="50000"/>
                  </a:schemeClr>
                </a:solidFill>
              </a:rPr>
              <a:t>Thank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</a:rPr>
              <a:t>you</a:t>
            </a:r>
            <a:endParaRPr lang="fr-FR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fr-FR" dirty="0" err="1">
                <a:solidFill>
                  <a:schemeClr val="tx1">
                    <a:lumMod val="50000"/>
                  </a:schemeClr>
                </a:solidFill>
              </a:rPr>
              <a:t>Hvala</a:t>
            </a:r>
            <a:endParaRPr lang="fr-FR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fr-FR" dirty="0" err="1">
                <a:solidFill>
                  <a:schemeClr val="tx1">
                    <a:lumMod val="50000"/>
                  </a:schemeClr>
                </a:solidFill>
              </a:rPr>
              <a:t>Gràcies</a:t>
            </a:r>
            <a:endParaRPr lang="fr-FR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fr-FR" dirty="0" err="1">
                <a:solidFill>
                  <a:schemeClr val="tx1">
                    <a:lumMod val="50000"/>
                  </a:schemeClr>
                </a:solidFill>
              </a:rPr>
              <a:t>Grazie</a:t>
            </a:r>
            <a:endParaRPr lang="fr-FR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fr-FR" dirty="0" err="1">
                <a:solidFill>
                  <a:schemeClr val="tx1">
                    <a:lumMod val="50000"/>
                  </a:schemeClr>
                </a:solidFill>
              </a:rPr>
              <a:t>Nirringrazzjak</a:t>
            </a:r>
            <a:endParaRPr lang="fr-FR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fr-FR" dirty="0" err="1">
                <a:solidFill>
                  <a:schemeClr val="tx1">
                    <a:lumMod val="50000"/>
                  </a:schemeClr>
                </a:solidFill>
              </a:rPr>
              <a:t>Obrigado</a:t>
            </a:r>
            <a:endParaRPr lang="fr-FR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X</a:t>
            </a:r>
            <a:r>
              <a:rPr lang="az-Cyrl-AZ" dirty="0">
                <a:solidFill>
                  <a:schemeClr val="tx1">
                    <a:lumMod val="50000"/>
                  </a:schemeClr>
                </a:solidFill>
              </a:rPr>
              <a:t>вала</a:t>
            </a:r>
            <a:endParaRPr lang="fr-FR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D’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</a:rPr>
              <a:t>akujem</a:t>
            </a:r>
            <a:endParaRPr lang="fr-FR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fr-FR" dirty="0" err="1">
                <a:solidFill>
                  <a:schemeClr val="tx1">
                    <a:lumMod val="50000"/>
                  </a:schemeClr>
                </a:solidFill>
              </a:rPr>
              <a:t>Grazzi</a:t>
            </a:r>
            <a:endParaRPr lang="fr-FR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	.................</a:t>
            </a:r>
          </a:p>
          <a:p>
            <a:pPr marL="0" indent="0">
              <a:buNone/>
              <a:defRPr/>
            </a:pPr>
            <a:endParaRPr dirty="0"/>
          </a:p>
          <a:p>
            <a:pPr>
              <a:defRPr/>
            </a:pPr>
            <a:endParaRPr lang="en-GB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D9BF7C6-101B-2A76-98E2-348ABCE22345}"/>
              </a:ext>
            </a:extLst>
          </p:cNvPr>
          <p:cNvSpPr txBox="1"/>
          <p:nvPr/>
        </p:nvSpPr>
        <p:spPr>
          <a:xfrm>
            <a:off x="3570189" y="2348880"/>
            <a:ext cx="53222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For more information :</a:t>
            </a:r>
          </a:p>
          <a:p>
            <a:pPr algn="ctr"/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vincent.faure@mio.osupytheas.fr</a:t>
            </a:r>
          </a:p>
          <a:p>
            <a:pPr algn="ctr"/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christian.grenz@mio.osupytheas.fr</a:t>
            </a:r>
          </a:p>
        </p:txBody>
      </p:sp>
      <p:pic>
        <p:nvPicPr>
          <p:cNvPr id="4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E71B0B76-DCC9-048B-84D3-43B5FEDB16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137153"/>
            <a:ext cx="935324" cy="64303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E71B0B76-DCC9-048B-84D3-43B5FEDB1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137153"/>
            <a:ext cx="935324" cy="643035"/>
          </a:xfrm>
          <a:prstGeom prst="rect">
            <a:avLst/>
          </a:prstGeom>
        </p:spPr>
      </p:pic>
      <p:pic>
        <p:nvPicPr>
          <p:cNvPr id="7" name="SHAREMED - Google Chrome 2022-09-12 18-41-52_Trim">
            <a:hlinkClick r:id="" action="ppaction://media"/>
            <a:extLst>
              <a:ext uri="{FF2B5EF4-FFF2-40B4-BE49-F238E27FC236}">
                <a16:creationId xmlns:a16="http://schemas.microsoft.com/office/drawing/2014/main" id="{55EFD48F-7DD5-19EA-7F8E-A008E1F2BF4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928" y="920821"/>
            <a:ext cx="8918421" cy="5016358"/>
          </a:xfrm>
        </p:spPr>
      </p:pic>
    </p:spTree>
    <p:extLst>
      <p:ext uri="{BB962C8B-B14F-4D97-AF65-F5344CB8AC3E}">
        <p14:creationId xmlns:p14="http://schemas.microsoft.com/office/powerpoint/2010/main" val="348244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1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_med">
  <a:themeElements>
    <a:clrScheme name="Thème Office 13">
      <a:dk1>
        <a:srgbClr val="808080"/>
      </a:dk1>
      <a:lt1>
        <a:srgbClr val="FFFFFF"/>
      </a:lt1>
      <a:dk2>
        <a:srgbClr val="008BD2"/>
      </a:dk2>
      <a:lt2>
        <a:srgbClr val="808080"/>
      </a:lt2>
      <a:accent1>
        <a:srgbClr val="008BD2"/>
      </a:accent1>
      <a:accent2>
        <a:srgbClr val="FFDD00"/>
      </a:accent2>
      <a:accent3>
        <a:srgbClr val="FFFFFF"/>
      </a:accent3>
      <a:accent4>
        <a:srgbClr val="6C6C6C"/>
      </a:accent4>
      <a:accent5>
        <a:srgbClr val="AAC4E5"/>
      </a:accent5>
      <a:accent6>
        <a:srgbClr val="E7C800"/>
      </a:accent6>
      <a:hlink>
        <a:srgbClr val="C0A686"/>
      </a:hlink>
      <a:folHlink>
        <a:srgbClr val="164194"/>
      </a:folHlink>
    </a:clrScheme>
    <a:fontScheme name="Personnalisé 1">
      <a:majorFont>
        <a:latin typeface="Verdana"/>
        <a:ea typeface="Arial"/>
        <a:cs typeface="Arial"/>
      </a:majorFont>
      <a:minorFont>
        <a:latin typeface="Verdana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13">
        <a:dk1>
          <a:srgbClr val="808080"/>
        </a:dk1>
        <a:lt1>
          <a:srgbClr val="FFFFFF"/>
        </a:lt1>
        <a:dk2>
          <a:srgbClr val="008BD2"/>
        </a:dk2>
        <a:lt2>
          <a:srgbClr val="808080"/>
        </a:lt2>
        <a:accent1>
          <a:srgbClr val="008BD2"/>
        </a:accent1>
        <a:accent2>
          <a:srgbClr val="FFDD00"/>
        </a:accent2>
        <a:accent3>
          <a:srgbClr val="FFFFFF"/>
        </a:accent3>
        <a:accent4>
          <a:srgbClr val="6C6C6C"/>
        </a:accent4>
        <a:accent5>
          <a:srgbClr val="AAC4E5"/>
        </a:accent5>
        <a:accent6>
          <a:srgbClr val="E7C800"/>
        </a:accent6>
        <a:hlink>
          <a:srgbClr val="C0A686"/>
        </a:hlink>
        <a:folHlink>
          <a:srgbClr val="1641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blank_med</Template>
  <TotalTime>5567</TotalTime>
  <Words>729</Words>
  <Application>Microsoft Office PowerPoint</Application>
  <DocSecurity>0</DocSecurity>
  <PresentationFormat>Affichage à l'écran (4:3)</PresentationFormat>
  <Paragraphs>193</Paragraphs>
  <Slides>13</Slides>
  <Notes>3</Notes>
  <HiddenSlides>0</HiddenSlides>
  <MMClips>3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13</vt:i4>
      </vt:variant>
    </vt:vector>
  </HeadingPairs>
  <TitlesOfParts>
    <vt:vector size="23" baseType="lpstr">
      <vt:lpstr>Arial</vt:lpstr>
      <vt:lpstr>Arial</vt:lpstr>
      <vt:lpstr>Calibri</vt:lpstr>
      <vt:lpstr>Calibri Light</vt:lpstr>
      <vt:lpstr>Helvetica Neue</vt:lpstr>
      <vt:lpstr>Montserrat Hairline</vt:lpstr>
      <vt:lpstr>Verdana</vt:lpstr>
      <vt:lpstr>Wingdings</vt:lpstr>
      <vt:lpstr>1_Conception personnalisée</vt:lpstr>
      <vt:lpstr>blank_med</vt:lpstr>
      <vt:lpstr>Présentation PowerPoint</vt:lpstr>
      <vt:lpstr>SHAREMED: North-west Mediterranean Pilot site Web portal  (WP 4.4.1)</vt:lpstr>
      <vt:lpstr>SHAREMED: North-west Mediterranean Pilot site Web portal  (WP 4.4.1)</vt:lpstr>
      <vt:lpstr>SHAREMED: North-west Mediterranean Pilot site Web portal  (WP 4.4.1)</vt:lpstr>
      <vt:lpstr>SHAREMED: North-west Mediterranean Pilot site Web portal  (WP 4.4.1)</vt:lpstr>
      <vt:lpstr>SHAREMED: North-west Mediterranean Pilot site Web portal  (WP 4.4.1)</vt:lpstr>
      <vt:lpstr>SHAREMED: North-west Mediterranean Pilot site Web portal  (WP 4.4.1)</vt:lpstr>
      <vt:lpstr>Présentation PowerPoint</vt:lpstr>
      <vt:lpstr>Présentation PowerPoint</vt:lpstr>
      <vt:lpstr>Présentation PowerPoint</vt:lpstr>
      <vt:lpstr>SHAREMED: North-west Mediterranean Pilot site Web portal  (WP 4.4.1)</vt:lpstr>
      <vt:lpstr>SHAREMED: North-west Mediterranean Pilot site Web portal  (WP 4.4.1)</vt:lpstr>
      <vt:lpstr>SHAREMED: North-west Mediterranean Pilot site Web portal  (WP 4.4.1)</vt:lpstr>
    </vt:vector>
  </TitlesOfParts>
  <Manager/>
  <Company>CR PACA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Power Point Sous-titre</dc:title>
  <dc:subject/>
  <dc:creator>Vincent FAURE</dc:creator>
  <cp:keywords/>
  <dc:description/>
  <cp:lastModifiedBy>Vincent FAURE</cp:lastModifiedBy>
  <cp:revision>108</cp:revision>
  <cp:lastPrinted>2022-01-11T15:24:31Z</cp:lastPrinted>
  <dcterms:created xsi:type="dcterms:W3CDTF">2012-02-17T13:58:30Z</dcterms:created>
  <dcterms:modified xsi:type="dcterms:W3CDTF">2022-09-13T08:59:39Z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0x010100A1BFAC5883AB53408667FA64F8FCB369</vt:lpwstr>
  </property>
</Properties>
</file>