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56" r:id="rId5"/>
    <p:sldMasterId id="2147483844" r:id="rId6"/>
    <p:sldMasterId id="2147483832" r:id="rId7"/>
  </p:sldMasterIdLst>
  <p:notesMasterIdLst>
    <p:notesMasterId r:id="rId16"/>
  </p:notesMasterIdLst>
  <p:handoutMasterIdLst>
    <p:handoutMasterId r:id="rId17"/>
  </p:handoutMasterIdLst>
  <p:sldIdLst>
    <p:sldId id="256" r:id="rId8"/>
    <p:sldId id="260" r:id="rId9"/>
    <p:sldId id="261" r:id="rId10"/>
    <p:sldId id="258" r:id="rId11"/>
    <p:sldId id="262" r:id="rId12"/>
    <p:sldId id="263" r:id="rId13"/>
    <p:sldId id="264" r:id="rId14"/>
    <p:sldId id="259" r:id="rId15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F24"/>
    <a:srgbClr val="000000"/>
    <a:srgbClr val="9FAEE5"/>
    <a:srgbClr val="8A1F5A"/>
    <a:srgbClr val="4470B4"/>
    <a:srgbClr val="CB4F88"/>
    <a:srgbClr val="3C7486"/>
    <a:srgbClr val="EDC62B"/>
    <a:srgbClr val="98C222"/>
    <a:srgbClr val="159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6" autoAdjust="0"/>
    <p:restoredTop sz="94732"/>
  </p:normalViewPr>
  <p:slideViewPr>
    <p:cSldViewPr snapToGrid="0">
      <p:cViewPr>
        <p:scale>
          <a:sx n="79" d="100"/>
          <a:sy n="79" d="100"/>
        </p:scale>
        <p:origin x="856" y="4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2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D9996E-2829-48FB-9ECB-80F90C936308}" type="datetimeFigureOut">
              <a:rPr lang="fr-FR" altLang="fr-FR"/>
              <a:pPr>
                <a:defRPr/>
              </a:pPr>
              <a:t>13/09/2022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CAB391-EC00-4C8B-9D7F-92A29684C8A8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899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2C9EA3-4F78-43C0-90CD-2B999B5B87C1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6232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 indent="-214313">
              <a:buFont typeface="Wingdings" pitchFamily="2" charset="2"/>
              <a:buChar char="ü"/>
            </a:pP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biochemical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instrumentation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setup, programming, downloading and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conversion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data.</a:t>
            </a:r>
          </a:p>
          <a:p>
            <a:pPr marL="214313" indent="-214313">
              <a:buFont typeface="Wingdings" pitchFamily="2" charset="2"/>
              <a:buChar char="ü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steps of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instrument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use, from the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calibration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and setup to downloading and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converting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data.</a:t>
            </a:r>
          </a:p>
          <a:p>
            <a:pPr marL="214313" indent="-214313">
              <a:buFont typeface="Wingdings" pitchFamily="2" charset="2"/>
              <a:buChar char="ü"/>
            </a:pP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Emphasis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biochemical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of carbonate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species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ocean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acidification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sensors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fluorometers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automated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nitrate 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028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87334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302E-BFCB-488D-9731-09A7B27D5ACA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62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568B-BE23-484B-83C5-6DF82D75B40E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41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D2910-0DA3-4F78-8A0A-3F708262B137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03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D874-1D12-4266-AC61-25165E28243F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740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C2E5-3152-45B5-AE4E-CB4ACF05EC40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28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C9DF-D696-4B6E-A0AD-4DD47AE6FD83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366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133771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778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331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93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001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726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419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3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872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627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178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701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542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970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91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</p:spPr>
        <p:txBody>
          <a:bodyPr anchor="t"/>
          <a:lstStyle>
            <a:lvl1pPr algn="l">
              <a:defRPr sz="3000" b="1" cap="all" baseline="0">
                <a:solidFill>
                  <a:srgbClr val="003399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6134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343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171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313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903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154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596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968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526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031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12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74655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732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734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388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514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085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021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9084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720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92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489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7712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67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0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704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992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91768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3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0030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714" y="-54768"/>
            <a:ext cx="10384758" cy="691276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2852935"/>
            <a:ext cx="7886700" cy="3324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613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2576" y="-27384"/>
            <a:ext cx="10297174" cy="685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8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8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B67B-80BF-49F2-8586-4AD8849AA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763" y="3185771"/>
            <a:ext cx="8415337" cy="11964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GB" sz="3500" b="1" dirty="0">
                <a:solidFill>
                  <a:srgbClr val="C00000"/>
                </a:solidFill>
              </a:rPr>
              <a:t>INTRODUCTION COURSE TO MARINE MONITORING HARDWARE AND PROCEDURES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2CED1E-708D-4DD4-B1EE-CDB04B078468}"/>
              </a:ext>
            </a:extLst>
          </p:cNvPr>
          <p:cNvSpPr txBox="1">
            <a:spLocks/>
          </p:cNvSpPr>
          <p:nvPr/>
        </p:nvSpPr>
        <p:spPr>
          <a:xfrm>
            <a:off x="6915807" y="2272924"/>
            <a:ext cx="2491885" cy="511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hr-HR" sz="32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</a:rPr>
              <a:t>SHAREMED</a:t>
            </a:r>
            <a:endParaRPr lang="de-AT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15CD89-41B6-A2B1-8227-A09D4C33C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8180" y="0"/>
            <a:ext cx="2272535" cy="756671"/>
          </a:xfrm>
          <a:prstGeom prst="rect">
            <a:avLst/>
          </a:prstGeom>
        </p:spPr>
      </p:pic>
      <p:sp>
        <p:nvSpPr>
          <p:cNvPr id="8" name="Textplatzhalter 4">
            <a:extLst>
              <a:ext uri="{FF2B5EF4-FFF2-40B4-BE49-F238E27FC236}">
                <a16:creationId xmlns:a16="http://schemas.microsoft.com/office/drawing/2014/main" id="{E354FA60-1E84-03F1-10F0-F6F35D9AB0E2}"/>
              </a:ext>
            </a:extLst>
          </p:cNvPr>
          <p:cNvSpPr txBox="1">
            <a:spLocks/>
          </p:cNvSpPr>
          <p:nvPr/>
        </p:nvSpPr>
        <p:spPr>
          <a:xfrm>
            <a:off x="-422031" y="4625491"/>
            <a:ext cx="9988061" cy="511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bg1"/>
                </a:solidFill>
              </a:rPr>
              <a:t>Vanessa Cardin</a:t>
            </a:r>
            <a:endParaRPr lang="de-AT" sz="3200" b="1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392309-AF36-50D8-A49D-A5A9C195D481}"/>
              </a:ext>
            </a:extLst>
          </p:cNvPr>
          <p:cNvSpPr txBox="1"/>
          <p:nvPr/>
        </p:nvSpPr>
        <p:spPr>
          <a:xfrm>
            <a:off x="1313424" y="5761733"/>
            <a:ext cx="598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FFC000"/>
                </a:solidFill>
                <a:latin typeface="+mn-lt"/>
              </a:rPr>
              <a:t>SHAREMED International Workshop</a:t>
            </a:r>
          </a:p>
          <a:p>
            <a:pPr algn="ctr"/>
            <a:r>
              <a:rPr lang="en-GB" b="1" i="1" dirty="0">
                <a:solidFill>
                  <a:srgbClr val="FFC000"/>
                </a:solidFill>
                <a:latin typeface="+mn-lt"/>
              </a:rPr>
              <a:t>Connecting marine research and boosting benefits to Society </a:t>
            </a:r>
          </a:p>
          <a:p>
            <a:pPr algn="ctr"/>
            <a:r>
              <a:rPr lang="en-GB" b="1" i="1" dirty="0">
                <a:solidFill>
                  <a:srgbClr val="FFC000"/>
                </a:solidFill>
                <a:latin typeface="+mn-lt"/>
              </a:rPr>
              <a:t> Malta 13-14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39009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6B63263-0C2A-CE0D-AE80-D210286F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49" y="120424"/>
            <a:ext cx="5225151" cy="24300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C9B6C9-E489-7D2E-FC6A-A80A7C1E875B}"/>
              </a:ext>
            </a:extLst>
          </p:cNvPr>
          <p:cNvSpPr txBox="1"/>
          <p:nvPr/>
        </p:nvSpPr>
        <p:spPr>
          <a:xfrm>
            <a:off x="-14380" y="3024125"/>
            <a:ext cx="56748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Wingdings" pitchFamily="2" charset="2"/>
              <a:buChar char="ü"/>
            </a:pP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biochemical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instrumentation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setup, programming, downloading and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conversion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of data.</a:t>
            </a:r>
          </a:p>
          <a:p>
            <a:pPr marL="214313" indent="-214313">
              <a:buFont typeface="Wingdings" pitchFamily="2" charset="2"/>
              <a:buChar char="ü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steps of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instrument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use,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Emphasis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biochemical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of carbonate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species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ocean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acidification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sensors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fluorometers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automated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nitrate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FFA122-9EB0-C413-91EC-43427A2873D6}"/>
              </a:ext>
            </a:extLst>
          </p:cNvPr>
          <p:cNvSpPr txBox="1"/>
          <p:nvPr/>
        </p:nvSpPr>
        <p:spPr>
          <a:xfrm>
            <a:off x="5564223" y="1699991"/>
            <a:ext cx="3493294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81513"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GOAL: to introduce and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teach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practical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procedures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to a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larger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group of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practitioners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involved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meteorological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and marine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observations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3041BF5-9C7F-D84D-3485-AD3778553BA8}"/>
              </a:ext>
            </a:extLst>
          </p:cNvPr>
          <p:cNvSpPr txBox="1"/>
          <p:nvPr/>
        </p:nvSpPr>
        <p:spPr>
          <a:xfrm>
            <a:off x="6163603" y="1301266"/>
            <a:ext cx="240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Trieste 22-25 June 2022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8BDBB80-EDE9-F761-7D45-04D04246CFD7}"/>
              </a:ext>
            </a:extLst>
          </p:cNvPr>
          <p:cNvSpPr txBox="1"/>
          <p:nvPr/>
        </p:nvSpPr>
        <p:spPr>
          <a:xfrm>
            <a:off x="210922" y="2575272"/>
            <a:ext cx="255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 of the Course: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E4505C-7A81-FDF2-9399-7E0A4F84EE27}"/>
              </a:ext>
            </a:extLst>
          </p:cNvPr>
          <p:cNvSpPr txBox="1"/>
          <p:nvPr/>
        </p:nvSpPr>
        <p:spPr>
          <a:xfrm>
            <a:off x="2823024" y="6379812"/>
            <a:ext cx="504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>
                <a:solidFill>
                  <a:srgbClr val="FFC000"/>
                </a:solidFill>
              </a:rPr>
              <a:t>SHAREMED International Workshop – Malta 13-14 September 2022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932137B-6FA0-2387-9AF0-4E9CB44DCF89}"/>
              </a:ext>
            </a:extLst>
          </p:cNvPr>
          <p:cNvSpPr txBox="1"/>
          <p:nvPr/>
        </p:nvSpPr>
        <p:spPr>
          <a:xfrm>
            <a:off x="5808309" y="100937"/>
            <a:ext cx="31813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Practical introduction course to marine monitoring hardware and procedures for less experience users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ccia su 17">
            <a:extLst>
              <a:ext uri="{FF2B5EF4-FFF2-40B4-BE49-F238E27FC236}">
                <a16:creationId xmlns:a16="http://schemas.microsoft.com/office/drawing/2014/main" id="{265D4A1C-6A78-4B22-1E6F-90564E9089B3}"/>
              </a:ext>
            </a:extLst>
          </p:cNvPr>
          <p:cNvSpPr/>
          <p:nvPr/>
        </p:nvSpPr>
        <p:spPr>
          <a:xfrm rot="10800000">
            <a:off x="7200900" y="3429000"/>
            <a:ext cx="396240" cy="557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magine 18" descr="SHAREMED | Consorzio LaMMA">
            <a:extLst>
              <a:ext uri="{FF2B5EF4-FFF2-40B4-BE49-F238E27FC236}">
                <a16:creationId xmlns:a16="http://schemas.microsoft.com/office/drawing/2014/main" id="{9A041D9B-7165-CC2D-85A3-0908EB1FC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77" y="5460363"/>
            <a:ext cx="1440180" cy="65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5DAE63D-6F01-6BE8-4900-62D45F20D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140" y="6291767"/>
            <a:ext cx="1392555" cy="46529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0D36937-B1F4-F8F5-33C7-92126A1B03B6}"/>
              </a:ext>
            </a:extLst>
          </p:cNvPr>
          <p:cNvSpPr txBox="1"/>
          <p:nvPr/>
        </p:nvSpPr>
        <p:spPr>
          <a:xfrm>
            <a:off x="5564223" y="4030044"/>
            <a:ext cx="349329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89465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TARGET: less experienced hardware users, PhD students and young scientist from different countries, also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Sharemed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MonGOOS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partners</a:t>
            </a:r>
          </a:p>
        </p:txBody>
      </p:sp>
    </p:spTree>
    <p:extLst>
      <p:ext uri="{BB962C8B-B14F-4D97-AF65-F5344CB8AC3E}">
        <p14:creationId xmlns:p14="http://schemas.microsoft.com/office/powerpoint/2010/main" val="98561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  <p:bldP spid="1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B341E0-229D-5137-E315-B74E4BF3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16" y="50689"/>
            <a:ext cx="7779671" cy="786926"/>
          </a:xfrm>
        </p:spPr>
        <p:txBody>
          <a:bodyPr/>
          <a:lstStyle/>
          <a:p>
            <a:r>
              <a:rPr lang="en-US" sz="2800" b="1" i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Practical introduction course to marine monitoring hardware and procedures for less experience users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182CD9-D9AB-3C25-F0B9-772ABF714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" y="2223352"/>
            <a:ext cx="5227366" cy="2654894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it-IT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Best </a:t>
            </a:r>
            <a:r>
              <a:rPr lang="it-IT" sz="20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practises</a:t>
            </a:r>
            <a:r>
              <a:rPr lang="it-IT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approaching</a:t>
            </a:r>
            <a:r>
              <a:rPr lang="it-IT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20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mooring</a:t>
            </a:r>
            <a:r>
              <a:rPr lang="it-IT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set-up</a:t>
            </a:r>
          </a:p>
          <a:p>
            <a:pPr algn="just">
              <a:spcBef>
                <a:spcPts val="600"/>
              </a:spcBef>
            </a:pPr>
            <a:r>
              <a:rPr lang="it-IT" sz="20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Methodologies</a:t>
            </a:r>
            <a:r>
              <a:rPr lang="it-IT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  <a:r>
              <a:rPr lang="it-IT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basic</a:t>
            </a:r>
            <a:r>
              <a:rPr lang="it-IT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endParaRPr lang="it-IT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sz="20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r>
              <a:rPr lang="it-IT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of hardware and monitoring</a:t>
            </a:r>
          </a:p>
          <a:p>
            <a:pPr algn="just">
              <a:spcBef>
                <a:spcPts val="600"/>
              </a:spcBef>
            </a:pPr>
            <a:r>
              <a:rPr lang="it-IT" sz="20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Importance</a:t>
            </a:r>
            <a:r>
              <a:rPr lang="it-IT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of accurate </a:t>
            </a:r>
            <a:r>
              <a:rPr lang="it-IT" sz="20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observational</a:t>
            </a:r>
            <a:r>
              <a:rPr lang="it-IT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algn="just">
              <a:spcBef>
                <a:spcPts val="600"/>
              </a:spcBef>
            </a:pPr>
            <a:r>
              <a:rPr lang="it-IT" sz="20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Calibration</a:t>
            </a:r>
            <a:r>
              <a:rPr lang="it-IT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 best </a:t>
            </a:r>
            <a:r>
              <a:rPr lang="it-IT" sz="20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practices</a:t>
            </a:r>
            <a:endParaRPr lang="it-IT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Data Quality Control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B39ED8-A71A-46D4-D911-74F09171228A}"/>
              </a:ext>
            </a:extLst>
          </p:cNvPr>
          <p:cNvSpPr txBox="1"/>
          <p:nvPr/>
        </p:nvSpPr>
        <p:spPr>
          <a:xfrm>
            <a:off x="5430956" y="3754862"/>
            <a:ext cx="3638099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81513"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sz="2000" dirty="0"/>
              <a:t>The expertise of the </a:t>
            </a:r>
            <a:r>
              <a:rPr lang="it-IT" sz="2000" dirty="0" err="1"/>
              <a:t>participant</a:t>
            </a:r>
            <a:r>
              <a:rPr lang="it-IT" sz="2000" dirty="0"/>
              <a:t> </a:t>
            </a:r>
            <a:r>
              <a:rPr lang="it-IT" sz="2000" dirty="0" err="1"/>
              <a:t>covered</a:t>
            </a:r>
            <a:r>
              <a:rPr lang="it-IT" sz="2000" dirty="0"/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dirty="0"/>
              <a:t> </a:t>
            </a:r>
            <a:r>
              <a:rPr lang="it-IT" sz="2000" dirty="0" err="1"/>
              <a:t>physical</a:t>
            </a:r>
            <a:r>
              <a:rPr lang="it-IT" sz="2000" dirty="0"/>
              <a:t> and </a:t>
            </a:r>
            <a:r>
              <a:rPr lang="it-IT" sz="2000" dirty="0" err="1"/>
              <a:t>biochemical</a:t>
            </a:r>
            <a:r>
              <a:rPr lang="it-IT" sz="2000" dirty="0"/>
              <a:t> </a:t>
            </a:r>
            <a:r>
              <a:rPr lang="it-IT" sz="2000" dirty="0" err="1"/>
              <a:t>oceanography</a:t>
            </a:r>
            <a:r>
              <a:rPr lang="it-IT" sz="2000" dirty="0"/>
              <a:t>, 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dirty="0" err="1"/>
              <a:t>robotics</a:t>
            </a:r>
            <a:r>
              <a:rPr lang="it-IT" sz="2000" dirty="0"/>
              <a:t>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dirty="0"/>
              <a:t> </a:t>
            </a:r>
            <a:r>
              <a:rPr lang="it-IT" sz="2000" dirty="0" err="1"/>
              <a:t>aquaculture</a:t>
            </a:r>
            <a:r>
              <a:rPr lang="it-IT" sz="2000" dirty="0"/>
              <a:t> and </a:t>
            </a:r>
            <a:r>
              <a:rPr lang="it-IT" sz="2000" dirty="0" err="1"/>
              <a:t>fisheries</a:t>
            </a:r>
            <a:r>
              <a:rPr lang="it-IT" sz="2000" dirty="0"/>
              <a:t>, 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dirty="0" err="1"/>
              <a:t>environmental</a:t>
            </a:r>
            <a:r>
              <a:rPr lang="it-IT" sz="2000" dirty="0"/>
              <a:t> management.</a:t>
            </a:r>
            <a:endParaRPr lang="en-GB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1044BE-244A-5B93-5537-A04FC6A57AF8}"/>
              </a:ext>
            </a:extLst>
          </p:cNvPr>
          <p:cNvSpPr txBox="1"/>
          <p:nvPr/>
        </p:nvSpPr>
        <p:spPr>
          <a:xfrm>
            <a:off x="3026769" y="6374015"/>
            <a:ext cx="4075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>
                <a:solidFill>
                  <a:srgbClr val="FFC000"/>
                </a:solidFill>
              </a:rPr>
              <a:t>SHAREMED Workshop – Malta 13-14 September 2022</a:t>
            </a:r>
          </a:p>
        </p:txBody>
      </p:sp>
      <p:pic>
        <p:nvPicPr>
          <p:cNvPr id="7" name="Immagine 6" descr="SHAREMED | Consorzio LaMMA">
            <a:extLst>
              <a:ext uri="{FF2B5EF4-FFF2-40B4-BE49-F238E27FC236}">
                <a16:creationId xmlns:a16="http://schemas.microsoft.com/office/drawing/2014/main" id="{96701891-E481-E273-032E-E9884DEAA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77" y="5460363"/>
            <a:ext cx="1440180" cy="65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9E34CA0-80F3-3840-5D0B-E688C38DF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445" y="6320947"/>
            <a:ext cx="1392555" cy="46529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386A9B-FE69-CFF1-04C0-8E54965CCC97}"/>
              </a:ext>
            </a:extLst>
          </p:cNvPr>
          <p:cNvSpPr txBox="1"/>
          <p:nvPr/>
        </p:nvSpPr>
        <p:spPr>
          <a:xfrm>
            <a:off x="5430956" y="952115"/>
            <a:ext cx="3638099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81513"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z="2000" dirty="0"/>
              <a:t>Participants from: </a:t>
            </a:r>
          </a:p>
          <a:p>
            <a:r>
              <a:rPr lang="en-GB" sz="2000" dirty="0"/>
              <a:t>Greece (1), Italy (1), Algeria (1), Egypt (2), Morocco (1), Nigeria (1), Tunisia (3)</a:t>
            </a:r>
          </a:p>
        </p:txBody>
      </p:sp>
      <p:sp>
        <p:nvSpPr>
          <p:cNvPr id="11" name="Freccia bidirezionale verticale 10">
            <a:extLst>
              <a:ext uri="{FF2B5EF4-FFF2-40B4-BE49-F238E27FC236}">
                <a16:creationId xmlns:a16="http://schemas.microsoft.com/office/drawing/2014/main" id="{C84B71E2-3469-C1EC-DF75-000A98AF3CB8}"/>
              </a:ext>
            </a:extLst>
          </p:cNvPr>
          <p:cNvSpPr/>
          <p:nvPr/>
        </p:nvSpPr>
        <p:spPr>
          <a:xfrm>
            <a:off x="6035054" y="2280330"/>
            <a:ext cx="571500" cy="1408944"/>
          </a:xfrm>
          <a:prstGeom prst="upDownArrow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75B1709-14BE-A622-7E8B-45896AF1AECC}"/>
              </a:ext>
            </a:extLst>
          </p:cNvPr>
          <p:cNvSpPr txBox="1"/>
          <p:nvPr/>
        </p:nvSpPr>
        <p:spPr>
          <a:xfrm>
            <a:off x="6489920" y="2323385"/>
            <a:ext cx="25230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hetereogenic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group </a:t>
            </a:r>
            <a:endParaRPr lang="en-GB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56C89F6-44CE-62DD-BC95-03A825C80D74}"/>
              </a:ext>
            </a:extLst>
          </p:cNvPr>
          <p:cNvSpPr txBox="1"/>
          <p:nvPr/>
        </p:nvSpPr>
        <p:spPr>
          <a:xfrm>
            <a:off x="305377" y="1613834"/>
            <a:ext cx="4622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it-IT" sz="2400" b="1" kern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2400" b="1" kern="1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it-IT" sz="2400" b="1" kern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sessions </a:t>
            </a:r>
            <a:r>
              <a:rPr lang="it-IT" sz="2400" b="1" kern="1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covered</a:t>
            </a:r>
            <a:r>
              <a:rPr lang="it-IT" sz="2400" b="1" kern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35216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04E46CF4-92AF-80B0-6902-B453867AD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06" y="4169036"/>
            <a:ext cx="2222198" cy="166651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BC9C5E7-EF63-7FDF-9F3A-165092B25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439" y="6392704"/>
            <a:ext cx="1392555" cy="465296"/>
          </a:xfrm>
          <a:prstGeom prst="rect">
            <a:avLst/>
          </a:prstGeom>
        </p:spPr>
      </p:pic>
      <p:pic>
        <p:nvPicPr>
          <p:cNvPr id="5" name="Immagine 4" descr="SHAREMED | Consorzio LaMMA">
            <a:extLst>
              <a:ext uri="{FF2B5EF4-FFF2-40B4-BE49-F238E27FC236}">
                <a16:creationId xmlns:a16="http://schemas.microsoft.com/office/drawing/2014/main" id="{F8F8937E-D9D3-180D-FFB8-322651189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77" y="5421957"/>
            <a:ext cx="1440180" cy="65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44DFD25-290F-E36F-0DC6-E87413A17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27" y="0"/>
            <a:ext cx="3291258" cy="24289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13D941-DACB-3DEC-00A4-EBEFCA092D0A}"/>
              </a:ext>
            </a:extLst>
          </p:cNvPr>
          <p:cNvSpPr txBox="1"/>
          <p:nvPr/>
        </p:nvSpPr>
        <p:spPr>
          <a:xfrm>
            <a:off x="6181329" y="879104"/>
            <a:ext cx="2602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Duration of the Course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577AAC3-3AA2-D836-EF7A-4CEA4D9D10C5}"/>
              </a:ext>
            </a:extLst>
          </p:cNvPr>
          <p:cNvSpPr txBox="1"/>
          <p:nvPr/>
        </p:nvSpPr>
        <p:spPr>
          <a:xfrm>
            <a:off x="6151697" y="128532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The participants….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CC606AE8-E751-AF53-0E50-58C30A22B9A2}"/>
              </a:ext>
            </a:extLst>
          </p:cNvPr>
          <p:cNvGrpSpPr/>
          <p:nvPr/>
        </p:nvGrpSpPr>
        <p:grpSpPr>
          <a:xfrm>
            <a:off x="6300155" y="1344041"/>
            <a:ext cx="2483480" cy="2303018"/>
            <a:chOff x="3213957" y="3302460"/>
            <a:chExt cx="2483480" cy="230301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18ABCF66-6108-7A3D-319E-9433BDC9E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35" t="7439" r="3481"/>
            <a:stretch/>
          </p:blipFill>
          <p:spPr bwMode="auto">
            <a:xfrm>
              <a:off x="3213957" y="3302460"/>
              <a:ext cx="2483480" cy="23030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77944B1-5A7C-4916-AF63-DF5A593C2140}"/>
                </a:ext>
              </a:extLst>
            </p:cNvPr>
            <p:cNvSpPr txBox="1"/>
            <p:nvPr/>
          </p:nvSpPr>
          <p:spPr>
            <a:xfrm>
              <a:off x="4209041" y="4716407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Adequate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7AB5F4E7-1261-17F3-10B0-A2DA2B079F0B}"/>
                </a:ext>
              </a:extLst>
            </p:cNvPr>
            <p:cNvSpPr txBox="1"/>
            <p:nvPr/>
          </p:nvSpPr>
          <p:spPr>
            <a:xfrm>
              <a:off x="4455697" y="3981892"/>
              <a:ext cx="1133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Too short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21169F-6A3D-90F2-3173-A8F7C82CBD3F}"/>
              </a:ext>
            </a:extLst>
          </p:cNvPr>
          <p:cNvSpPr txBox="1"/>
          <p:nvPr/>
        </p:nvSpPr>
        <p:spPr>
          <a:xfrm>
            <a:off x="3939518" y="879104"/>
            <a:ext cx="186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Gender balance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8EF00EC-46F1-6EC3-9FED-3809BC1DC1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6674" y="1273347"/>
            <a:ext cx="2483480" cy="21488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6768544-F3E4-0203-B608-D97E0931513E}"/>
              </a:ext>
            </a:extLst>
          </p:cNvPr>
          <p:cNvSpPr txBox="1"/>
          <p:nvPr/>
        </p:nvSpPr>
        <p:spPr>
          <a:xfrm>
            <a:off x="4305730" y="2505719"/>
            <a:ext cx="954107" cy="358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8701DB4-77C0-B0A7-8267-E8C97FDC40FB}"/>
              </a:ext>
            </a:extLst>
          </p:cNvPr>
          <p:cNvSpPr txBox="1"/>
          <p:nvPr/>
        </p:nvSpPr>
        <p:spPr>
          <a:xfrm>
            <a:off x="4776548" y="1882778"/>
            <a:ext cx="684803" cy="358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Male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B47B772A-43BE-1330-8FA2-5F16656D2E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86" t="28210" r="53871" b="11206"/>
          <a:stretch/>
        </p:blipFill>
        <p:spPr bwMode="auto">
          <a:xfrm>
            <a:off x="6953838" y="4299615"/>
            <a:ext cx="1942155" cy="186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EB7116B-5DB2-2887-9ED0-276940229B90}"/>
              </a:ext>
            </a:extLst>
          </p:cNvPr>
          <p:cNvSpPr txBox="1"/>
          <p:nvPr/>
        </p:nvSpPr>
        <p:spPr>
          <a:xfrm>
            <a:off x="4173727" y="3576672"/>
            <a:ext cx="5126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acquired knowledge about marine infrastructures will be helpful for my future work?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0D9753F4-6750-0746-35AD-8352B0EBDF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57" t="27906" r="19256" b="36720"/>
          <a:stretch/>
        </p:blipFill>
        <p:spPr bwMode="auto">
          <a:xfrm>
            <a:off x="4893263" y="4511563"/>
            <a:ext cx="1642534" cy="133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3445C0F1-BDE3-EB1A-4D40-178838D5B22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84"/>
          <a:stretch/>
        </p:blipFill>
        <p:spPr>
          <a:xfrm>
            <a:off x="-23906" y="2144814"/>
            <a:ext cx="1769463" cy="2154801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3E2A3A27-33EF-7D11-C25F-5728DCBB66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7"/>
          <a:stretch/>
        </p:blipFill>
        <p:spPr>
          <a:xfrm>
            <a:off x="1724851" y="2268561"/>
            <a:ext cx="2083337" cy="1943735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D6E60897-F0B3-5B76-849C-BA68EC0146C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204"/>
          <a:stretch/>
        </p:blipFill>
        <p:spPr>
          <a:xfrm>
            <a:off x="1951529" y="3833947"/>
            <a:ext cx="2222199" cy="195834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92D542F-EEE3-F547-DB1B-1F7B007398E7}"/>
              </a:ext>
            </a:extLst>
          </p:cNvPr>
          <p:cNvSpPr txBox="1"/>
          <p:nvPr/>
        </p:nvSpPr>
        <p:spPr>
          <a:xfrm>
            <a:off x="3026769" y="6374015"/>
            <a:ext cx="4075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>
                <a:solidFill>
                  <a:srgbClr val="FFC000"/>
                </a:solidFill>
              </a:rPr>
              <a:t>SHAREMED Workshop – Malta 13-14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604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BC9C5E7-EF63-7FDF-9F3A-165092B25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52" y="177796"/>
            <a:ext cx="1392555" cy="465296"/>
          </a:xfrm>
          <a:prstGeom prst="rect">
            <a:avLst/>
          </a:prstGeom>
        </p:spPr>
      </p:pic>
      <p:pic>
        <p:nvPicPr>
          <p:cNvPr id="5" name="Immagine 4" descr="SHAREMED | Consorzio LaMMA">
            <a:extLst>
              <a:ext uri="{FF2B5EF4-FFF2-40B4-BE49-F238E27FC236}">
                <a16:creationId xmlns:a16="http://schemas.microsoft.com/office/drawing/2014/main" id="{F8F8937E-D9D3-180D-FFB8-322651189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77" y="5421957"/>
            <a:ext cx="1440180" cy="6515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577AAC3-3AA2-D836-EF7A-4CEA4D9D10C5}"/>
              </a:ext>
            </a:extLst>
          </p:cNvPr>
          <p:cNvSpPr txBox="1"/>
          <p:nvPr/>
        </p:nvSpPr>
        <p:spPr>
          <a:xfrm>
            <a:off x="2970974" y="210289"/>
            <a:ext cx="6152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Some feedbacks from the participants….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7EE203B-C227-F835-8140-376B5D4B7D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64"/>
          <a:stretch/>
        </p:blipFill>
        <p:spPr bwMode="auto">
          <a:xfrm>
            <a:off x="324639" y="1093065"/>
            <a:ext cx="8494722" cy="351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BD58DF9-8B76-B78E-AED9-ED522B0132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24"/>
          <a:stretch/>
        </p:blipFill>
        <p:spPr bwMode="auto">
          <a:xfrm>
            <a:off x="305377" y="1086295"/>
            <a:ext cx="8494722" cy="35145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F66C63-42F1-DD13-BCEE-D737D8377777}"/>
              </a:ext>
            </a:extLst>
          </p:cNvPr>
          <p:cNvSpPr txBox="1"/>
          <p:nvPr/>
        </p:nvSpPr>
        <p:spPr>
          <a:xfrm>
            <a:off x="3026769" y="6374015"/>
            <a:ext cx="4737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SHAREMED Workshop – Malta 13-14 September 2022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473AEEA-080F-3016-9353-D94D6A7A0D9B}"/>
              </a:ext>
            </a:extLst>
          </p:cNvPr>
          <p:cNvSpPr txBox="1"/>
          <p:nvPr/>
        </p:nvSpPr>
        <p:spPr>
          <a:xfrm>
            <a:off x="2212186" y="4798245"/>
            <a:ext cx="580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SPECIAL THANKS TO OGS PERSONNEL THAT COLLABORATE AND PARTICIPATE AS PRESENTERS DURING THE COURSE</a:t>
            </a:r>
          </a:p>
        </p:txBody>
      </p:sp>
    </p:spTree>
    <p:extLst>
      <p:ext uri="{BB962C8B-B14F-4D97-AF65-F5344CB8AC3E}">
        <p14:creationId xmlns:p14="http://schemas.microsoft.com/office/powerpoint/2010/main" val="6614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BC9C5E7-EF63-7FDF-9F3A-165092B25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895" y="5515065"/>
            <a:ext cx="1392555" cy="465296"/>
          </a:xfrm>
          <a:prstGeom prst="rect">
            <a:avLst/>
          </a:prstGeom>
        </p:spPr>
      </p:pic>
      <p:pic>
        <p:nvPicPr>
          <p:cNvPr id="5" name="Immagine 4" descr="SHAREMED | Consorzio LaMMA">
            <a:extLst>
              <a:ext uri="{FF2B5EF4-FFF2-40B4-BE49-F238E27FC236}">
                <a16:creationId xmlns:a16="http://schemas.microsoft.com/office/drawing/2014/main" id="{F8F8937E-D9D3-180D-FFB8-322651189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77" y="5421957"/>
            <a:ext cx="1440180" cy="6515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577AAC3-3AA2-D836-EF7A-4CEA4D9D10C5}"/>
              </a:ext>
            </a:extLst>
          </p:cNvPr>
          <p:cNvSpPr txBox="1"/>
          <p:nvPr/>
        </p:nvSpPr>
        <p:spPr>
          <a:xfrm>
            <a:off x="5466585" y="83690"/>
            <a:ext cx="3578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…more feedbacks….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4A712C-CD7A-69D3-8465-36BA045EAAD8}"/>
              </a:ext>
            </a:extLst>
          </p:cNvPr>
          <p:cNvSpPr txBox="1"/>
          <p:nvPr/>
        </p:nvSpPr>
        <p:spPr>
          <a:xfrm>
            <a:off x="5577714" y="3556160"/>
            <a:ext cx="3356736" cy="707886"/>
          </a:xfrm>
          <a:custGeom>
            <a:avLst/>
            <a:gdLst>
              <a:gd name="connsiteX0" fmla="*/ 0 w 3356736"/>
              <a:gd name="connsiteY0" fmla="*/ 0 h 707886"/>
              <a:gd name="connsiteX1" fmla="*/ 525889 w 3356736"/>
              <a:gd name="connsiteY1" fmla="*/ 0 h 707886"/>
              <a:gd name="connsiteX2" fmla="*/ 984643 w 3356736"/>
              <a:gd name="connsiteY2" fmla="*/ 0 h 707886"/>
              <a:gd name="connsiteX3" fmla="*/ 1611233 w 3356736"/>
              <a:gd name="connsiteY3" fmla="*/ 0 h 707886"/>
              <a:gd name="connsiteX4" fmla="*/ 2137122 w 3356736"/>
              <a:gd name="connsiteY4" fmla="*/ 0 h 707886"/>
              <a:gd name="connsiteX5" fmla="*/ 2663011 w 3356736"/>
              <a:gd name="connsiteY5" fmla="*/ 0 h 707886"/>
              <a:gd name="connsiteX6" fmla="*/ 3356736 w 3356736"/>
              <a:gd name="connsiteY6" fmla="*/ 0 h 707886"/>
              <a:gd name="connsiteX7" fmla="*/ 3356736 w 3356736"/>
              <a:gd name="connsiteY7" fmla="*/ 339785 h 707886"/>
              <a:gd name="connsiteX8" fmla="*/ 3356736 w 3356736"/>
              <a:gd name="connsiteY8" fmla="*/ 707886 h 707886"/>
              <a:gd name="connsiteX9" fmla="*/ 2864415 w 3356736"/>
              <a:gd name="connsiteY9" fmla="*/ 707886 h 707886"/>
              <a:gd name="connsiteX10" fmla="*/ 2304959 w 3356736"/>
              <a:gd name="connsiteY10" fmla="*/ 707886 h 707886"/>
              <a:gd name="connsiteX11" fmla="*/ 1745503 w 3356736"/>
              <a:gd name="connsiteY11" fmla="*/ 707886 h 707886"/>
              <a:gd name="connsiteX12" fmla="*/ 1219614 w 3356736"/>
              <a:gd name="connsiteY12" fmla="*/ 707886 h 707886"/>
              <a:gd name="connsiteX13" fmla="*/ 593023 w 3356736"/>
              <a:gd name="connsiteY13" fmla="*/ 707886 h 707886"/>
              <a:gd name="connsiteX14" fmla="*/ 0 w 3356736"/>
              <a:gd name="connsiteY14" fmla="*/ 707886 h 707886"/>
              <a:gd name="connsiteX15" fmla="*/ 0 w 3356736"/>
              <a:gd name="connsiteY15" fmla="*/ 368101 h 707886"/>
              <a:gd name="connsiteX16" fmla="*/ 0 w 3356736"/>
              <a:gd name="connsiteY1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6736" h="707886" extrusionOk="0">
                <a:moveTo>
                  <a:pt x="0" y="0"/>
                </a:moveTo>
                <a:cubicBezTo>
                  <a:pt x="226851" y="-35859"/>
                  <a:pt x="385658" y="48317"/>
                  <a:pt x="525889" y="0"/>
                </a:cubicBezTo>
                <a:cubicBezTo>
                  <a:pt x="666120" y="-48317"/>
                  <a:pt x="823019" y="5260"/>
                  <a:pt x="984643" y="0"/>
                </a:cubicBezTo>
                <a:cubicBezTo>
                  <a:pt x="1146267" y="-5260"/>
                  <a:pt x="1308484" y="20610"/>
                  <a:pt x="1611233" y="0"/>
                </a:cubicBezTo>
                <a:cubicBezTo>
                  <a:pt x="1913982" y="-20610"/>
                  <a:pt x="2028876" y="24784"/>
                  <a:pt x="2137122" y="0"/>
                </a:cubicBezTo>
                <a:cubicBezTo>
                  <a:pt x="2245368" y="-24784"/>
                  <a:pt x="2547264" y="51966"/>
                  <a:pt x="2663011" y="0"/>
                </a:cubicBezTo>
                <a:cubicBezTo>
                  <a:pt x="2778758" y="-51966"/>
                  <a:pt x="3100864" y="7942"/>
                  <a:pt x="3356736" y="0"/>
                </a:cubicBezTo>
                <a:cubicBezTo>
                  <a:pt x="3380420" y="120283"/>
                  <a:pt x="3318132" y="178611"/>
                  <a:pt x="3356736" y="339785"/>
                </a:cubicBezTo>
                <a:cubicBezTo>
                  <a:pt x="3395340" y="500959"/>
                  <a:pt x="3345269" y="625485"/>
                  <a:pt x="3356736" y="707886"/>
                </a:cubicBezTo>
                <a:cubicBezTo>
                  <a:pt x="3140668" y="741190"/>
                  <a:pt x="3005859" y="649946"/>
                  <a:pt x="2864415" y="707886"/>
                </a:cubicBezTo>
                <a:cubicBezTo>
                  <a:pt x="2722971" y="765826"/>
                  <a:pt x="2429205" y="687101"/>
                  <a:pt x="2304959" y="707886"/>
                </a:cubicBezTo>
                <a:cubicBezTo>
                  <a:pt x="2180713" y="728671"/>
                  <a:pt x="1943609" y="685061"/>
                  <a:pt x="1745503" y="707886"/>
                </a:cubicBezTo>
                <a:cubicBezTo>
                  <a:pt x="1547397" y="730711"/>
                  <a:pt x="1366660" y="697151"/>
                  <a:pt x="1219614" y="707886"/>
                </a:cubicBezTo>
                <a:cubicBezTo>
                  <a:pt x="1072568" y="718621"/>
                  <a:pt x="874489" y="653790"/>
                  <a:pt x="593023" y="707886"/>
                </a:cubicBezTo>
                <a:cubicBezTo>
                  <a:pt x="311557" y="761982"/>
                  <a:pt x="120662" y="686771"/>
                  <a:pt x="0" y="707886"/>
                </a:cubicBezTo>
                <a:cubicBezTo>
                  <a:pt x="-8234" y="564281"/>
                  <a:pt x="11703" y="467410"/>
                  <a:pt x="0" y="368101"/>
                </a:cubicBezTo>
                <a:cubicBezTo>
                  <a:pt x="-11703" y="268793"/>
                  <a:pt x="5744" y="136343"/>
                  <a:pt x="0" y="0"/>
                </a:cubicBezTo>
                <a:close/>
              </a:path>
            </a:pathLst>
          </a:custGeom>
          <a:noFill/>
          <a:ln w="127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/>
            <a:r>
              <a:rPr lang="en-US" sz="2000" i="1" spc="15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…the targeted audience should be more coherent…</a:t>
            </a:r>
            <a:endParaRPr lang="it-IT" sz="2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0E6AE2-9610-8284-7412-8C90B6CCE46C}"/>
              </a:ext>
            </a:extLst>
          </p:cNvPr>
          <p:cNvSpPr txBox="1"/>
          <p:nvPr/>
        </p:nvSpPr>
        <p:spPr>
          <a:xfrm>
            <a:off x="305377" y="3201193"/>
            <a:ext cx="4814888" cy="1323439"/>
          </a:xfrm>
          <a:custGeom>
            <a:avLst/>
            <a:gdLst>
              <a:gd name="connsiteX0" fmla="*/ 0 w 4814888"/>
              <a:gd name="connsiteY0" fmla="*/ 0 h 1323439"/>
              <a:gd name="connsiteX1" fmla="*/ 486839 w 4814888"/>
              <a:gd name="connsiteY1" fmla="*/ 0 h 1323439"/>
              <a:gd name="connsiteX2" fmla="*/ 877380 w 4814888"/>
              <a:gd name="connsiteY2" fmla="*/ 0 h 1323439"/>
              <a:gd name="connsiteX3" fmla="*/ 1508665 w 4814888"/>
              <a:gd name="connsiteY3" fmla="*/ 0 h 1323439"/>
              <a:gd name="connsiteX4" fmla="*/ 1995504 w 4814888"/>
              <a:gd name="connsiteY4" fmla="*/ 0 h 1323439"/>
              <a:gd name="connsiteX5" fmla="*/ 2482342 w 4814888"/>
              <a:gd name="connsiteY5" fmla="*/ 0 h 1323439"/>
              <a:gd name="connsiteX6" fmla="*/ 3113628 w 4814888"/>
              <a:gd name="connsiteY6" fmla="*/ 0 h 1323439"/>
              <a:gd name="connsiteX7" fmla="*/ 3552317 w 4814888"/>
              <a:gd name="connsiteY7" fmla="*/ 0 h 1323439"/>
              <a:gd name="connsiteX8" fmla="*/ 4183603 w 4814888"/>
              <a:gd name="connsiteY8" fmla="*/ 0 h 1323439"/>
              <a:gd name="connsiteX9" fmla="*/ 4814888 w 4814888"/>
              <a:gd name="connsiteY9" fmla="*/ 0 h 1323439"/>
              <a:gd name="connsiteX10" fmla="*/ 4814888 w 4814888"/>
              <a:gd name="connsiteY10" fmla="*/ 441146 h 1323439"/>
              <a:gd name="connsiteX11" fmla="*/ 4814888 w 4814888"/>
              <a:gd name="connsiteY11" fmla="*/ 882293 h 1323439"/>
              <a:gd name="connsiteX12" fmla="*/ 4814888 w 4814888"/>
              <a:gd name="connsiteY12" fmla="*/ 1323439 h 1323439"/>
              <a:gd name="connsiteX13" fmla="*/ 4424347 w 4814888"/>
              <a:gd name="connsiteY13" fmla="*/ 1323439 h 1323439"/>
              <a:gd name="connsiteX14" fmla="*/ 3793062 w 4814888"/>
              <a:gd name="connsiteY14" fmla="*/ 1323439 h 1323439"/>
              <a:gd name="connsiteX15" fmla="*/ 3354372 w 4814888"/>
              <a:gd name="connsiteY15" fmla="*/ 1323439 h 1323439"/>
              <a:gd name="connsiteX16" fmla="*/ 2819384 w 4814888"/>
              <a:gd name="connsiteY16" fmla="*/ 1323439 h 1323439"/>
              <a:gd name="connsiteX17" fmla="*/ 2188099 w 4814888"/>
              <a:gd name="connsiteY17" fmla="*/ 1323439 h 1323439"/>
              <a:gd name="connsiteX18" fmla="*/ 1653112 w 4814888"/>
              <a:gd name="connsiteY18" fmla="*/ 1323439 h 1323439"/>
              <a:gd name="connsiteX19" fmla="*/ 1262571 w 4814888"/>
              <a:gd name="connsiteY19" fmla="*/ 1323439 h 1323439"/>
              <a:gd name="connsiteX20" fmla="*/ 823881 w 4814888"/>
              <a:gd name="connsiteY20" fmla="*/ 1323439 h 1323439"/>
              <a:gd name="connsiteX21" fmla="*/ 0 w 4814888"/>
              <a:gd name="connsiteY21" fmla="*/ 1323439 h 1323439"/>
              <a:gd name="connsiteX22" fmla="*/ 0 w 4814888"/>
              <a:gd name="connsiteY22" fmla="*/ 882293 h 1323439"/>
              <a:gd name="connsiteX23" fmla="*/ 0 w 4814888"/>
              <a:gd name="connsiteY23" fmla="*/ 441146 h 1323439"/>
              <a:gd name="connsiteX24" fmla="*/ 0 w 4814888"/>
              <a:gd name="connsiteY2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14888" h="1323439" extrusionOk="0">
                <a:moveTo>
                  <a:pt x="0" y="0"/>
                </a:moveTo>
                <a:cubicBezTo>
                  <a:pt x="117797" y="-50327"/>
                  <a:pt x="325515" y="27886"/>
                  <a:pt x="486839" y="0"/>
                </a:cubicBezTo>
                <a:cubicBezTo>
                  <a:pt x="648163" y="-27886"/>
                  <a:pt x="761460" y="18225"/>
                  <a:pt x="877380" y="0"/>
                </a:cubicBezTo>
                <a:cubicBezTo>
                  <a:pt x="993300" y="-18225"/>
                  <a:pt x="1286730" y="35948"/>
                  <a:pt x="1508665" y="0"/>
                </a:cubicBezTo>
                <a:cubicBezTo>
                  <a:pt x="1730601" y="-35948"/>
                  <a:pt x="1883097" y="57249"/>
                  <a:pt x="1995504" y="0"/>
                </a:cubicBezTo>
                <a:cubicBezTo>
                  <a:pt x="2107911" y="-57249"/>
                  <a:pt x="2272010" y="26709"/>
                  <a:pt x="2482342" y="0"/>
                </a:cubicBezTo>
                <a:cubicBezTo>
                  <a:pt x="2692674" y="-26709"/>
                  <a:pt x="2967422" y="29495"/>
                  <a:pt x="3113628" y="0"/>
                </a:cubicBezTo>
                <a:cubicBezTo>
                  <a:pt x="3259834" y="-29495"/>
                  <a:pt x="3412356" y="8830"/>
                  <a:pt x="3552317" y="0"/>
                </a:cubicBezTo>
                <a:cubicBezTo>
                  <a:pt x="3692278" y="-8830"/>
                  <a:pt x="3880680" y="7106"/>
                  <a:pt x="4183603" y="0"/>
                </a:cubicBezTo>
                <a:cubicBezTo>
                  <a:pt x="4486526" y="-7106"/>
                  <a:pt x="4566162" y="21567"/>
                  <a:pt x="4814888" y="0"/>
                </a:cubicBezTo>
                <a:cubicBezTo>
                  <a:pt x="4837580" y="146017"/>
                  <a:pt x="4763805" y="252554"/>
                  <a:pt x="4814888" y="441146"/>
                </a:cubicBezTo>
                <a:cubicBezTo>
                  <a:pt x="4865971" y="629738"/>
                  <a:pt x="4809112" y="675467"/>
                  <a:pt x="4814888" y="882293"/>
                </a:cubicBezTo>
                <a:cubicBezTo>
                  <a:pt x="4820664" y="1089119"/>
                  <a:pt x="4766341" y="1216699"/>
                  <a:pt x="4814888" y="1323439"/>
                </a:cubicBezTo>
                <a:cubicBezTo>
                  <a:pt x="4717896" y="1327170"/>
                  <a:pt x="4514217" y="1316730"/>
                  <a:pt x="4424347" y="1323439"/>
                </a:cubicBezTo>
                <a:cubicBezTo>
                  <a:pt x="4334477" y="1330148"/>
                  <a:pt x="3981726" y="1286211"/>
                  <a:pt x="3793062" y="1323439"/>
                </a:cubicBezTo>
                <a:cubicBezTo>
                  <a:pt x="3604398" y="1360667"/>
                  <a:pt x="3534624" y="1321934"/>
                  <a:pt x="3354372" y="1323439"/>
                </a:cubicBezTo>
                <a:cubicBezTo>
                  <a:pt x="3174120" y="1324944"/>
                  <a:pt x="3008700" y="1259470"/>
                  <a:pt x="2819384" y="1323439"/>
                </a:cubicBezTo>
                <a:cubicBezTo>
                  <a:pt x="2630068" y="1387408"/>
                  <a:pt x="2342019" y="1314136"/>
                  <a:pt x="2188099" y="1323439"/>
                </a:cubicBezTo>
                <a:cubicBezTo>
                  <a:pt x="2034180" y="1332742"/>
                  <a:pt x="1815808" y="1302341"/>
                  <a:pt x="1653112" y="1323439"/>
                </a:cubicBezTo>
                <a:cubicBezTo>
                  <a:pt x="1490416" y="1344537"/>
                  <a:pt x="1411177" y="1312274"/>
                  <a:pt x="1262571" y="1323439"/>
                </a:cubicBezTo>
                <a:cubicBezTo>
                  <a:pt x="1113965" y="1334604"/>
                  <a:pt x="1008377" y="1305062"/>
                  <a:pt x="823881" y="1323439"/>
                </a:cubicBezTo>
                <a:cubicBezTo>
                  <a:pt x="639385" y="1341816"/>
                  <a:pt x="174173" y="1291263"/>
                  <a:pt x="0" y="1323439"/>
                </a:cubicBezTo>
                <a:cubicBezTo>
                  <a:pt x="-28390" y="1230082"/>
                  <a:pt x="6301" y="1056892"/>
                  <a:pt x="0" y="882293"/>
                </a:cubicBezTo>
                <a:cubicBezTo>
                  <a:pt x="-6301" y="707694"/>
                  <a:pt x="35378" y="596092"/>
                  <a:pt x="0" y="441146"/>
                </a:cubicBezTo>
                <a:cubicBezTo>
                  <a:pt x="-35378" y="286200"/>
                  <a:pt x="21455" y="140755"/>
                  <a:pt x="0" y="0"/>
                </a:cubicBezTo>
                <a:close/>
              </a:path>
            </a:pathLst>
          </a:custGeom>
          <a:noFill/>
          <a:ln w="158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000" i="1" spc="15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……the course could be improved by extending the period to accommodate a short cruise for equipment deployment and data acquisition</a:t>
            </a:r>
            <a:r>
              <a:rPr lang="it-IT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  <a:endParaRPr lang="en-GB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767129E-9E0B-72A1-3EA8-5D09AE264F9A}"/>
              </a:ext>
            </a:extLst>
          </p:cNvPr>
          <p:cNvSpPr txBox="1"/>
          <p:nvPr/>
        </p:nvSpPr>
        <p:spPr>
          <a:xfrm>
            <a:off x="642938" y="4754591"/>
            <a:ext cx="7858124" cy="400110"/>
          </a:xfrm>
          <a:custGeom>
            <a:avLst/>
            <a:gdLst>
              <a:gd name="connsiteX0" fmla="*/ 0 w 7858124"/>
              <a:gd name="connsiteY0" fmla="*/ 0 h 400110"/>
              <a:gd name="connsiteX1" fmla="*/ 482713 w 7858124"/>
              <a:gd name="connsiteY1" fmla="*/ 0 h 400110"/>
              <a:gd name="connsiteX2" fmla="*/ 808264 w 7858124"/>
              <a:gd name="connsiteY2" fmla="*/ 0 h 400110"/>
              <a:gd name="connsiteX3" fmla="*/ 1526721 w 7858124"/>
              <a:gd name="connsiteY3" fmla="*/ 0 h 400110"/>
              <a:gd name="connsiteX4" fmla="*/ 2009435 w 7858124"/>
              <a:gd name="connsiteY4" fmla="*/ 0 h 400110"/>
              <a:gd name="connsiteX5" fmla="*/ 2492148 w 7858124"/>
              <a:gd name="connsiteY5" fmla="*/ 0 h 400110"/>
              <a:gd name="connsiteX6" fmla="*/ 3210605 w 7858124"/>
              <a:gd name="connsiteY6" fmla="*/ 0 h 400110"/>
              <a:gd name="connsiteX7" fmla="*/ 3614737 w 7858124"/>
              <a:gd name="connsiteY7" fmla="*/ 0 h 400110"/>
              <a:gd name="connsiteX8" fmla="*/ 4333194 w 7858124"/>
              <a:gd name="connsiteY8" fmla="*/ 0 h 400110"/>
              <a:gd name="connsiteX9" fmla="*/ 5051651 w 7858124"/>
              <a:gd name="connsiteY9" fmla="*/ 0 h 400110"/>
              <a:gd name="connsiteX10" fmla="*/ 5612946 w 7858124"/>
              <a:gd name="connsiteY10" fmla="*/ 0 h 400110"/>
              <a:gd name="connsiteX11" fmla="*/ 6331403 w 7858124"/>
              <a:gd name="connsiteY11" fmla="*/ 0 h 400110"/>
              <a:gd name="connsiteX12" fmla="*/ 6814116 w 7858124"/>
              <a:gd name="connsiteY12" fmla="*/ 0 h 400110"/>
              <a:gd name="connsiteX13" fmla="*/ 7296829 w 7858124"/>
              <a:gd name="connsiteY13" fmla="*/ 0 h 400110"/>
              <a:gd name="connsiteX14" fmla="*/ 7858124 w 7858124"/>
              <a:gd name="connsiteY14" fmla="*/ 0 h 400110"/>
              <a:gd name="connsiteX15" fmla="*/ 7858124 w 7858124"/>
              <a:gd name="connsiteY15" fmla="*/ 400110 h 400110"/>
              <a:gd name="connsiteX16" fmla="*/ 7296829 w 7858124"/>
              <a:gd name="connsiteY16" fmla="*/ 400110 h 400110"/>
              <a:gd name="connsiteX17" fmla="*/ 6578372 w 7858124"/>
              <a:gd name="connsiteY17" fmla="*/ 400110 h 400110"/>
              <a:gd name="connsiteX18" fmla="*/ 6017078 w 7858124"/>
              <a:gd name="connsiteY18" fmla="*/ 400110 h 400110"/>
              <a:gd name="connsiteX19" fmla="*/ 5691527 w 7858124"/>
              <a:gd name="connsiteY19" fmla="*/ 400110 h 400110"/>
              <a:gd name="connsiteX20" fmla="*/ 5287395 w 7858124"/>
              <a:gd name="connsiteY20" fmla="*/ 400110 h 400110"/>
              <a:gd name="connsiteX21" fmla="*/ 4568938 w 7858124"/>
              <a:gd name="connsiteY21" fmla="*/ 400110 h 400110"/>
              <a:gd name="connsiteX22" fmla="*/ 4007643 w 7858124"/>
              <a:gd name="connsiteY22" fmla="*/ 400110 h 400110"/>
              <a:gd name="connsiteX23" fmla="*/ 3603511 w 7858124"/>
              <a:gd name="connsiteY23" fmla="*/ 400110 h 400110"/>
              <a:gd name="connsiteX24" fmla="*/ 3042217 w 7858124"/>
              <a:gd name="connsiteY24" fmla="*/ 400110 h 400110"/>
              <a:gd name="connsiteX25" fmla="*/ 2716666 w 7858124"/>
              <a:gd name="connsiteY25" fmla="*/ 400110 h 400110"/>
              <a:gd name="connsiteX26" fmla="*/ 2391115 w 7858124"/>
              <a:gd name="connsiteY26" fmla="*/ 400110 h 400110"/>
              <a:gd name="connsiteX27" fmla="*/ 1829820 w 7858124"/>
              <a:gd name="connsiteY27" fmla="*/ 400110 h 400110"/>
              <a:gd name="connsiteX28" fmla="*/ 1425688 w 7858124"/>
              <a:gd name="connsiteY28" fmla="*/ 400110 h 400110"/>
              <a:gd name="connsiteX29" fmla="*/ 785812 w 7858124"/>
              <a:gd name="connsiteY29" fmla="*/ 400110 h 400110"/>
              <a:gd name="connsiteX30" fmla="*/ 0 w 7858124"/>
              <a:gd name="connsiteY30" fmla="*/ 400110 h 400110"/>
              <a:gd name="connsiteX31" fmla="*/ 0 w 7858124"/>
              <a:gd name="connsiteY31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858124" h="400110" extrusionOk="0">
                <a:moveTo>
                  <a:pt x="0" y="0"/>
                </a:moveTo>
                <a:cubicBezTo>
                  <a:pt x="120009" y="-28285"/>
                  <a:pt x="280861" y="38650"/>
                  <a:pt x="482713" y="0"/>
                </a:cubicBezTo>
                <a:cubicBezTo>
                  <a:pt x="684565" y="-38650"/>
                  <a:pt x="691382" y="14514"/>
                  <a:pt x="808264" y="0"/>
                </a:cubicBezTo>
                <a:cubicBezTo>
                  <a:pt x="925146" y="-14514"/>
                  <a:pt x="1346844" y="78666"/>
                  <a:pt x="1526721" y="0"/>
                </a:cubicBezTo>
                <a:cubicBezTo>
                  <a:pt x="1706598" y="-78666"/>
                  <a:pt x="1898001" y="31488"/>
                  <a:pt x="2009435" y="0"/>
                </a:cubicBezTo>
                <a:cubicBezTo>
                  <a:pt x="2120869" y="-31488"/>
                  <a:pt x="2393637" y="6772"/>
                  <a:pt x="2492148" y="0"/>
                </a:cubicBezTo>
                <a:cubicBezTo>
                  <a:pt x="2590659" y="-6772"/>
                  <a:pt x="3026248" y="44084"/>
                  <a:pt x="3210605" y="0"/>
                </a:cubicBezTo>
                <a:cubicBezTo>
                  <a:pt x="3394962" y="-44084"/>
                  <a:pt x="3433247" y="16863"/>
                  <a:pt x="3614737" y="0"/>
                </a:cubicBezTo>
                <a:cubicBezTo>
                  <a:pt x="3796227" y="-16863"/>
                  <a:pt x="4023519" y="33420"/>
                  <a:pt x="4333194" y="0"/>
                </a:cubicBezTo>
                <a:cubicBezTo>
                  <a:pt x="4642869" y="-33420"/>
                  <a:pt x="4808943" y="52706"/>
                  <a:pt x="5051651" y="0"/>
                </a:cubicBezTo>
                <a:cubicBezTo>
                  <a:pt x="5294359" y="-52706"/>
                  <a:pt x="5354502" y="23495"/>
                  <a:pt x="5612946" y="0"/>
                </a:cubicBezTo>
                <a:cubicBezTo>
                  <a:pt x="5871391" y="-23495"/>
                  <a:pt x="5987978" y="49011"/>
                  <a:pt x="6331403" y="0"/>
                </a:cubicBezTo>
                <a:cubicBezTo>
                  <a:pt x="6674828" y="-49011"/>
                  <a:pt x="6704784" y="7330"/>
                  <a:pt x="6814116" y="0"/>
                </a:cubicBezTo>
                <a:cubicBezTo>
                  <a:pt x="6923448" y="-7330"/>
                  <a:pt x="7172711" y="3164"/>
                  <a:pt x="7296829" y="0"/>
                </a:cubicBezTo>
                <a:cubicBezTo>
                  <a:pt x="7420947" y="-3164"/>
                  <a:pt x="7595628" y="28988"/>
                  <a:pt x="7858124" y="0"/>
                </a:cubicBezTo>
                <a:cubicBezTo>
                  <a:pt x="7870188" y="197273"/>
                  <a:pt x="7846268" y="219956"/>
                  <a:pt x="7858124" y="400110"/>
                </a:cubicBezTo>
                <a:cubicBezTo>
                  <a:pt x="7678967" y="454292"/>
                  <a:pt x="7483096" y="373378"/>
                  <a:pt x="7296829" y="400110"/>
                </a:cubicBezTo>
                <a:cubicBezTo>
                  <a:pt x="7110563" y="426842"/>
                  <a:pt x="6870799" y="344744"/>
                  <a:pt x="6578372" y="400110"/>
                </a:cubicBezTo>
                <a:cubicBezTo>
                  <a:pt x="6285945" y="455476"/>
                  <a:pt x="6147857" y="378918"/>
                  <a:pt x="6017078" y="400110"/>
                </a:cubicBezTo>
                <a:cubicBezTo>
                  <a:pt x="5886299" y="421302"/>
                  <a:pt x="5770689" y="398917"/>
                  <a:pt x="5691527" y="400110"/>
                </a:cubicBezTo>
                <a:cubicBezTo>
                  <a:pt x="5612365" y="401303"/>
                  <a:pt x="5441152" y="364476"/>
                  <a:pt x="5287395" y="400110"/>
                </a:cubicBezTo>
                <a:cubicBezTo>
                  <a:pt x="5133638" y="435744"/>
                  <a:pt x="4850736" y="348944"/>
                  <a:pt x="4568938" y="400110"/>
                </a:cubicBezTo>
                <a:cubicBezTo>
                  <a:pt x="4287140" y="451276"/>
                  <a:pt x="4286329" y="394330"/>
                  <a:pt x="4007643" y="400110"/>
                </a:cubicBezTo>
                <a:cubicBezTo>
                  <a:pt x="3728957" y="405890"/>
                  <a:pt x="3749757" y="361069"/>
                  <a:pt x="3603511" y="400110"/>
                </a:cubicBezTo>
                <a:cubicBezTo>
                  <a:pt x="3457265" y="439151"/>
                  <a:pt x="3195814" y="339968"/>
                  <a:pt x="3042217" y="400110"/>
                </a:cubicBezTo>
                <a:cubicBezTo>
                  <a:pt x="2888620" y="460252"/>
                  <a:pt x="2850638" y="378183"/>
                  <a:pt x="2716666" y="400110"/>
                </a:cubicBezTo>
                <a:cubicBezTo>
                  <a:pt x="2582694" y="422037"/>
                  <a:pt x="2500950" y="363191"/>
                  <a:pt x="2391115" y="400110"/>
                </a:cubicBezTo>
                <a:cubicBezTo>
                  <a:pt x="2281280" y="437029"/>
                  <a:pt x="2032218" y="358450"/>
                  <a:pt x="1829820" y="400110"/>
                </a:cubicBezTo>
                <a:cubicBezTo>
                  <a:pt x="1627422" y="441770"/>
                  <a:pt x="1555228" y="371409"/>
                  <a:pt x="1425688" y="400110"/>
                </a:cubicBezTo>
                <a:cubicBezTo>
                  <a:pt x="1296148" y="428811"/>
                  <a:pt x="1055413" y="330244"/>
                  <a:pt x="785812" y="400110"/>
                </a:cubicBezTo>
                <a:cubicBezTo>
                  <a:pt x="516211" y="469976"/>
                  <a:pt x="314134" y="346776"/>
                  <a:pt x="0" y="400110"/>
                </a:cubicBezTo>
                <a:cubicBezTo>
                  <a:pt x="-34459" y="263659"/>
                  <a:pt x="6679" y="135163"/>
                  <a:pt x="0" y="0"/>
                </a:cubicBezTo>
                <a:close/>
              </a:path>
            </a:pathLst>
          </a:custGeom>
          <a:noFill/>
          <a:ln w="158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/>
            <a:r>
              <a:rPr lang="en-US" sz="2000" i="1" spc="15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…one week is few for the course. Too much information short time..</a:t>
            </a:r>
            <a:endParaRPr lang="it-IT" sz="2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409C8CE-6601-8EE1-FE75-BCAF6A77566B}"/>
              </a:ext>
            </a:extLst>
          </p:cNvPr>
          <p:cNvSpPr txBox="1"/>
          <p:nvPr/>
        </p:nvSpPr>
        <p:spPr>
          <a:xfrm>
            <a:off x="264282" y="376078"/>
            <a:ext cx="4679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15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else do you think should have been covered in the course? 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0FB9DE2-56C9-E787-2E6D-E7E88CE35F90}"/>
              </a:ext>
            </a:extLst>
          </p:cNvPr>
          <p:cNvSpPr txBox="1"/>
          <p:nvPr/>
        </p:nvSpPr>
        <p:spPr>
          <a:xfrm>
            <a:off x="264282" y="1149984"/>
            <a:ext cx="5152297" cy="954107"/>
          </a:xfrm>
          <a:custGeom>
            <a:avLst/>
            <a:gdLst>
              <a:gd name="connsiteX0" fmla="*/ 0 w 5152297"/>
              <a:gd name="connsiteY0" fmla="*/ 0 h 954107"/>
              <a:gd name="connsiteX1" fmla="*/ 592514 w 5152297"/>
              <a:gd name="connsiteY1" fmla="*/ 0 h 954107"/>
              <a:gd name="connsiteX2" fmla="*/ 1081982 w 5152297"/>
              <a:gd name="connsiteY2" fmla="*/ 0 h 954107"/>
              <a:gd name="connsiteX3" fmla="*/ 1829065 w 5152297"/>
              <a:gd name="connsiteY3" fmla="*/ 0 h 954107"/>
              <a:gd name="connsiteX4" fmla="*/ 2421580 w 5152297"/>
              <a:gd name="connsiteY4" fmla="*/ 0 h 954107"/>
              <a:gd name="connsiteX5" fmla="*/ 3014094 w 5152297"/>
              <a:gd name="connsiteY5" fmla="*/ 0 h 954107"/>
              <a:gd name="connsiteX6" fmla="*/ 3761177 w 5152297"/>
              <a:gd name="connsiteY6" fmla="*/ 0 h 954107"/>
              <a:gd name="connsiteX7" fmla="*/ 4302168 w 5152297"/>
              <a:gd name="connsiteY7" fmla="*/ 0 h 954107"/>
              <a:gd name="connsiteX8" fmla="*/ 5152297 w 5152297"/>
              <a:gd name="connsiteY8" fmla="*/ 0 h 954107"/>
              <a:gd name="connsiteX9" fmla="*/ 5152297 w 5152297"/>
              <a:gd name="connsiteY9" fmla="*/ 496136 h 954107"/>
              <a:gd name="connsiteX10" fmla="*/ 5152297 w 5152297"/>
              <a:gd name="connsiteY10" fmla="*/ 954107 h 954107"/>
              <a:gd name="connsiteX11" fmla="*/ 4508260 w 5152297"/>
              <a:gd name="connsiteY11" fmla="*/ 954107 h 954107"/>
              <a:gd name="connsiteX12" fmla="*/ 3915746 w 5152297"/>
              <a:gd name="connsiteY12" fmla="*/ 954107 h 954107"/>
              <a:gd name="connsiteX13" fmla="*/ 3168663 w 5152297"/>
              <a:gd name="connsiteY13" fmla="*/ 954107 h 954107"/>
              <a:gd name="connsiteX14" fmla="*/ 2421580 w 5152297"/>
              <a:gd name="connsiteY14" fmla="*/ 954107 h 954107"/>
              <a:gd name="connsiteX15" fmla="*/ 1880588 w 5152297"/>
              <a:gd name="connsiteY15" fmla="*/ 954107 h 954107"/>
              <a:gd name="connsiteX16" fmla="*/ 1236551 w 5152297"/>
              <a:gd name="connsiteY16" fmla="*/ 954107 h 954107"/>
              <a:gd name="connsiteX17" fmla="*/ 0 w 5152297"/>
              <a:gd name="connsiteY17" fmla="*/ 954107 h 954107"/>
              <a:gd name="connsiteX18" fmla="*/ 0 w 5152297"/>
              <a:gd name="connsiteY18" fmla="*/ 477054 h 954107"/>
              <a:gd name="connsiteX19" fmla="*/ 0 w 5152297"/>
              <a:gd name="connsiteY19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52297" h="954107" extrusionOk="0">
                <a:moveTo>
                  <a:pt x="0" y="0"/>
                </a:moveTo>
                <a:cubicBezTo>
                  <a:pt x="203399" y="-16131"/>
                  <a:pt x="358928" y="-2381"/>
                  <a:pt x="592514" y="0"/>
                </a:cubicBezTo>
                <a:cubicBezTo>
                  <a:pt x="826100" y="2381"/>
                  <a:pt x="851954" y="20113"/>
                  <a:pt x="1081982" y="0"/>
                </a:cubicBezTo>
                <a:cubicBezTo>
                  <a:pt x="1312010" y="-20113"/>
                  <a:pt x="1615152" y="28498"/>
                  <a:pt x="1829065" y="0"/>
                </a:cubicBezTo>
                <a:cubicBezTo>
                  <a:pt x="2042978" y="-28498"/>
                  <a:pt x="2254906" y="-5083"/>
                  <a:pt x="2421580" y="0"/>
                </a:cubicBezTo>
                <a:cubicBezTo>
                  <a:pt x="2588255" y="5083"/>
                  <a:pt x="2891733" y="-9252"/>
                  <a:pt x="3014094" y="0"/>
                </a:cubicBezTo>
                <a:cubicBezTo>
                  <a:pt x="3136455" y="9252"/>
                  <a:pt x="3439929" y="-1607"/>
                  <a:pt x="3761177" y="0"/>
                </a:cubicBezTo>
                <a:cubicBezTo>
                  <a:pt x="4082425" y="1607"/>
                  <a:pt x="4049080" y="18866"/>
                  <a:pt x="4302168" y="0"/>
                </a:cubicBezTo>
                <a:cubicBezTo>
                  <a:pt x="4555256" y="-18866"/>
                  <a:pt x="4846615" y="74"/>
                  <a:pt x="5152297" y="0"/>
                </a:cubicBezTo>
                <a:cubicBezTo>
                  <a:pt x="5146969" y="180944"/>
                  <a:pt x="5136717" y="336977"/>
                  <a:pt x="5152297" y="496136"/>
                </a:cubicBezTo>
                <a:cubicBezTo>
                  <a:pt x="5167877" y="655295"/>
                  <a:pt x="5154558" y="822845"/>
                  <a:pt x="5152297" y="954107"/>
                </a:cubicBezTo>
                <a:cubicBezTo>
                  <a:pt x="4948963" y="937151"/>
                  <a:pt x="4749020" y="985600"/>
                  <a:pt x="4508260" y="954107"/>
                </a:cubicBezTo>
                <a:cubicBezTo>
                  <a:pt x="4267500" y="922614"/>
                  <a:pt x="4175079" y="978154"/>
                  <a:pt x="3915746" y="954107"/>
                </a:cubicBezTo>
                <a:cubicBezTo>
                  <a:pt x="3656413" y="930060"/>
                  <a:pt x="3358418" y="961362"/>
                  <a:pt x="3168663" y="954107"/>
                </a:cubicBezTo>
                <a:cubicBezTo>
                  <a:pt x="2978908" y="946852"/>
                  <a:pt x="2695936" y="943748"/>
                  <a:pt x="2421580" y="954107"/>
                </a:cubicBezTo>
                <a:cubicBezTo>
                  <a:pt x="2147224" y="964466"/>
                  <a:pt x="2056850" y="950674"/>
                  <a:pt x="1880588" y="954107"/>
                </a:cubicBezTo>
                <a:cubicBezTo>
                  <a:pt x="1704326" y="957540"/>
                  <a:pt x="1400427" y="938474"/>
                  <a:pt x="1236551" y="954107"/>
                </a:cubicBezTo>
                <a:cubicBezTo>
                  <a:pt x="1072675" y="969740"/>
                  <a:pt x="298332" y="920112"/>
                  <a:pt x="0" y="954107"/>
                </a:cubicBezTo>
                <a:cubicBezTo>
                  <a:pt x="3632" y="772723"/>
                  <a:pt x="-20479" y="625117"/>
                  <a:pt x="0" y="477054"/>
                </a:cubicBezTo>
                <a:cubicBezTo>
                  <a:pt x="20479" y="328991"/>
                  <a:pt x="1400" y="212856"/>
                  <a:pt x="0" y="0"/>
                </a:cubicBezTo>
                <a:close/>
              </a:path>
            </a:pathLst>
          </a:custGeom>
          <a:noFill/>
          <a:ln w="158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/>
            <a:r>
              <a:rPr lang="en-US" sz="1800" i="1" spc="15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….field work (deployment of one or more type of instrument) and</a:t>
            </a:r>
            <a:r>
              <a:rPr lang="it-IT" sz="2000" i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15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 time (hrs.) of practical exercise for programs…</a:t>
            </a:r>
            <a:endParaRPr lang="it-IT" sz="20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38F847F-8112-B615-1358-E08541185236}"/>
              </a:ext>
            </a:extLst>
          </p:cNvPr>
          <p:cNvSpPr txBox="1"/>
          <p:nvPr/>
        </p:nvSpPr>
        <p:spPr>
          <a:xfrm>
            <a:off x="4155281" y="2305141"/>
            <a:ext cx="4679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spc="1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can the course be improved from your point of view? 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345C627-72D6-5A75-E6EB-955A814DDC6E}"/>
              </a:ext>
            </a:extLst>
          </p:cNvPr>
          <p:cNvSpPr txBox="1"/>
          <p:nvPr/>
        </p:nvSpPr>
        <p:spPr>
          <a:xfrm>
            <a:off x="3026769" y="6374015"/>
            <a:ext cx="4737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SHAREMED Workshop – Malta 13-14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60277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BC9C5E7-EF63-7FDF-9F3A-165092B25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068" y="145431"/>
            <a:ext cx="1392555" cy="465296"/>
          </a:xfrm>
          <a:prstGeom prst="rect">
            <a:avLst/>
          </a:prstGeom>
        </p:spPr>
      </p:pic>
      <p:pic>
        <p:nvPicPr>
          <p:cNvPr id="5" name="Immagine 4" descr="SHAREMED | Consorzio LaMMA">
            <a:extLst>
              <a:ext uri="{FF2B5EF4-FFF2-40B4-BE49-F238E27FC236}">
                <a16:creationId xmlns:a16="http://schemas.microsoft.com/office/drawing/2014/main" id="{F8F8937E-D9D3-180D-FFB8-322651189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77" y="5421957"/>
            <a:ext cx="1440180" cy="6515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577AAC3-3AA2-D836-EF7A-4CEA4D9D10C5}"/>
              </a:ext>
            </a:extLst>
          </p:cNvPr>
          <p:cNvSpPr txBox="1"/>
          <p:nvPr/>
        </p:nvSpPr>
        <p:spPr>
          <a:xfrm>
            <a:off x="305377" y="270511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but….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B6E3E62-F62D-7FF7-71C5-3BD80765C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67" t="26027" r="53915" b="9332"/>
          <a:stretch/>
        </p:blipFill>
        <p:spPr bwMode="auto">
          <a:xfrm>
            <a:off x="1376939" y="1353133"/>
            <a:ext cx="3971925" cy="41517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43340B-9BFD-036E-0DB6-AD149F4A39E4}"/>
              </a:ext>
            </a:extLst>
          </p:cNvPr>
          <p:cNvSpPr txBox="1"/>
          <p:nvPr/>
        </p:nvSpPr>
        <p:spPr>
          <a:xfrm>
            <a:off x="200025" y="902255"/>
            <a:ext cx="8842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Would you recommend to other persons to attend a similar activity in the future?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925E4C4-CE62-5D7E-3D9D-6396E3060D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54" t="25853" r="30837" b="56856"/>
          <a:stretch/>
        </p:blipFill>
        <p:spPr bwMode="auto">
          <a:xfrm>
            <a:off x="6241733" y="2840956"/>
            <a:ext cx="1300162" cy="14310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35B181-843C-C8B5-FE7D-2390DD7B3129}"/>
              </a:ext>
            </a:extLst>
          </p:cNvPr>
          <p:cNvSpPr txBox="1"/>
          <p:nvPr/>
        </p:nvSpPr>
        <p:spPr>
          <a:xfrm>
            <a:off x="3026769" y="6374015"/>
            <a:ext cx="4737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SHAREMED Workshop – Malta 13-14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163974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F266B5-933F-4214-BD69-1B624FFB3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315" y="3843339"/>
            <a:ext cx="3543300" cy="1143000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  <a:br>
              <a:rPr lang="en-GB" dirty="0"/>
            </a:br>
            <a:r>
              <a:rPr lang="en-GB" dirty="0" err="1"/>
              <a:t>Grazie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EAD655-7C6C-4337-9022-E9529703D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385" y="3843339"/>
            <a:ext cx="6967230" cy="1428749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Vanessa Cardin</a:t>
            </a:r>
          </a:p>
          <a:p>
            <a:pPr marL="0" indent="0">
              <a:buNone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OGS</a:t>
            </a:r>
          </a:p>
          <a:p>
            <a:pPr marL="0" indent="0">
              <a:buNone/>
            </a:pP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vcardin@ogs.it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DACF257-5949-1A0D-E9E7-C64D125D9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357" y="5622925"/>
            <a:ext cx="1715643" cy="5715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EF6CA4B-365D-DC30-97EC-809D6D2A9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5" y="430119"/>
            <a:ext cx="6967230" cy="311348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1C57D6-90A3-3BE3-F29B-B3FFA54A368D}"/>
              </a:ext>
            </a:extLst>
          </p:cNvPr>
          <p:cNvSpPr txBox="1"/>
          <p:nvPr/>
        </p:nvSpPr>
        <p:spPr>
          <a:xfrm>
            <a:off x="2912469" y="6150882"/>
            <a:ext cx="4075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>
                <a:solidFill>
                  <a:srgbClr val="FFC000"/>
                </a:solidFill>
              </a:rPr>
              <a:t>SHAREMED Workshop – Malta 13-14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95594456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BFAC5883AB53408667FA64F8FCB369" ma:contentTypeVersion="9" ma:contentTypeDescription="Crée un document." ma:contentTypeScope="" ma:versionID="8ced14153ff6862710a7aa4aa8238e2f">
  <xsd:schema xmlns:xsd="http://www.w3.org/2001/XMLSchema" xmlns:xs="http://www.w3.org/2001/XMLSchema" xmlns:p="http://schemas.microsoft.com/office/2006/metadata/properties" xmlns:ns2="863fb998-5446-4bc0-9a48-9a3cc3d17cfa" xmlns:ns3="87d3e124-3edb-4f6a-ad50-719d918c664a" targetNamespace="http://schemas.microsoft.com/office/2006/metadata/properties" ma:root="true" ma:fieldsID="9c34975dcab9426007757c61e8924ed7" ns2:_="" ns3:_="">
    <xsd:import namespace="863fb998-5446-4bc0-9a48-9a3cc3d17cfa"/>
    <xsd:import namespace="87d3e124-3edb-4f6a-ad50-719d918c6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fb998-5446-4bc0-9a48-9a3cc3d17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e124-3edb-4f6a-ad50-719d918c6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9D2C93-92C0-45CA-B340-EFE5D42337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CF173C-67EE-47A2-8764-7A06802861EC}">
  <ds:schemaRefs>
    <ds:schemaRef ds:uri="863fb998-5446-4bc0-9a48-9a3cc3d17cfa"/>
    <ds:schemaRef ds:uri="87d3e124-3edb-4f6a-ad50-719d918c66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E771F64-8386-484A-85E7-2D8167B9098F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863fb998-5446-4bc0-9a48-9a3cc3d17cfa"/>
    <ds:schemaRef ds:uri="http://schemas.microsoft.com/office/2006/documentManagement/types"/>
    <ds:schemaRef ds:uri="87d3e124-3edb-4f6a-ad50-719d918c664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blank_med</Template>
  <TotalTime>71861</TotalTime>
  <Words>529</Words>
  <Application>Microsoft Macintosh PowerPoint</Application>
  <PresentationFormat>Presentazione su schermo (4:3)</PresentationFormat>
  <Paragraphs>63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Montserrat Hairline</vt:lpstr>
      <vt:lpstr>Verdana</vt:lpstr>
      <vt:lpstr>Wingdings</vt:lpstr>
      <vt:lpstr>blank_med</vt:lpstr>
      <vt:lpstr>2_Conception personnalisée</vt:lpstr>
      <vt:lpstr>1_Conception personnalisée</vt:lpstr>
      <vt:lpstr>Conception personnalisée</vt:lpstr>
      <vt:lpstr>INTRODUCTION COURSE TO MARINE MONITORING HARDWARE AND PROCEDURES</vt:lpstr>
      <vt:lpstr>Presentazione standard di PowerPoint</vt:lpstr>
      <vt:lpstr>Practical introduction course to marine monitoring hardware and procedures for less experience users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YOU! Grazie</vt:lpstr>
    </vt:vector>
  </TitlesOfParts>
  <Company>CR PACA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Power Point Sous-titre</dc:title>
  <dc:creator>Mélanie PHAN</dc:creator>
  <cp:lastModifiedBy>Vanessa Cardin</cp:lastModifiedBy>
  <cp:revision>59</cp:revision>
  <dcterms:created xsi:type="dcterms:W3CDTF">2012-02-17T13:58:30Z</dcterms:created>
  <dcterms:modified xsi:type="dcterms:W3CDTF">2022-09-13T15:45:57Z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0x010100A1BFAC5883AB53408667FA64F8FCB369</vt:lpwstr>
  </property>
</Properties>
</file>