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856" r:id="rId5"/>
    <p:sldMasterId id="2147483844" r:id="rId6"/>
    <p:sldMasterId id="2147483832" r:id="rId7"/>
  </p:sldMasterIdLst>
  <p:notesMasterIdLst>
    <p:notesMasterId r:id="rId20"/>
  </p:notesMasterIdLst>
  <p:handoutMasterIdLst>
    <p:handoutMasterId r:id="rId21"/>
  </p:handoutMasterIdLst>
  <p:sldIdLst>
    <p:sldId id="306" r:id="rId8"/>
    <p:sldId id="304" r:id="rId9"/>
    <p:sldId id="308" r:id="rId10"/>
    <p:sldId id="309" r:id="rId11"/>
    <p:sldId id="310" r:id="rId12"/>
    <p:sldId id="311" r:id="rId13"/>
    <p:sldId id="312" r:id="rId14"/>
    <p:sldId id="313" r:id="rId15"/>
    <p:sldId id="315" r:id="rId16"/>
    <p:sldId id="317" r:id="rId17"/>
    <p:sldId id="318" r:id="rId18"/>
    <p:sldId id="319" r:id="rId19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59961"/>
    <a:srgbClr val="98C222"/>
    <a:srgbClr val="9FAEE5"/>
    <a:srgbClr val="8A1F5A"/>
    <a:srgbClr val="CA4F24"/>
    <a:srgbClr val="4470B4"/>
    <a:srgbClr val="CB4F88"/>
    <a:srgbClr val="3C7486"/>
    <a:srgbClr val="EDC6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62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CD9996E-2829-48FB-9ECB-80F90C936308}" type="datetimeFigureOut">
              <a:rPr lang="fr-FR" altLang="fr-FR"/>
              <a:pPr>
                <a:defRPr/>
              </a:pPr>
              <a:t>12/09/2022</a:t>
            </a:fld>
            <a:endParaRPr lang="fr-FR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9CAB391-EC00-4C8B-9D7F-92A29684C8A8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589986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42C9EA3-4F78-43C0-90CD-2B999B5B87C1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762321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2C9EA3-4F78-43C0-90CD-2B999B5B87C1}" type="slidenum">
              <a:rPr lang="fr-FR" altLang="fr-FR" smtClean="0"/>
              <a:pPr>
                <a:defRPr/>
              </a:pPr>
              <a:t>12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78747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>
                <a:solidFill>
                  <a:srgbClr val="003399"/>
                </a:solidFill>
                <a:latin typeface="Montserrat Hairline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rgbClr val="003399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873344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2302E-BFCB-488D-9731-09A7B27D5ACA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76277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D568B-BE23-484B-83C5-6DF82D75B40E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68413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D2910-0DA3-4F78-8A0A-3F708262B137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80339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Espace réservé de la dat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0D874-1D12-4266-AC61-25165E28243F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77409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BC2E5-3152-45B5-AE4E-CB4ACF05EC40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5285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7C9DF-D696-4B6E-A0AD-4DD47AE6FD83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43665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6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4133771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778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331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1939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1703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30018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6726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4419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38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78725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5627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178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B649B0D-6117-4171-81F6-B91D3C689F99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83378B8-D567-4659-9233-E4BC3ECA1D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701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542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39700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5913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110332"/>
          </a:xfrm>
        </p:spPr>
        <p:txBody>
          <a:bodyPr anchor="t"/>
          <a:lstStyle>
            <a:lvl1pPr algn="l">
              <a:defRPr sz="3000" b="1" cap="all" baseline="0">
                <a:solidFill>
                  <a:srgbClr val="003399"/>
                </a:solidFill>
                <a:latin typeface="Verdan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361347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13438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1171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0313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49033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81540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3596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09684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30D638C-79EA-4084-A3D5-9C3D280BC337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0113BCD-8316-4EEB-B018-90CCE149D8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526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0312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121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9890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9890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746554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17322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67341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5388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35148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8085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10215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29084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7204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DDC3-22E4-4061-B710-7795B67F87AD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628D-BE53-4064-AADB-84C282EEDA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925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29645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64599" y="2288293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54894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77123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670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3161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2607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17048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baseline="0">
                <a:solidFill>
                  <a:srgbClr val="003399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599293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29"/>
            <a:ext cx="9144000" cy="6843742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99"/>
          </a:solidFill>
          <a:latin typeface="Verdana" panose="020B0604030504040204" pitchFamily="34" charset="0"/>
          <a:ea typeface="MS PGothic" panose="020B0600070205080204" pitchFamily="34" charset="-128"/>
          <a:cs typeface="Montserrat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99"/>
          </a:solidFill>
          <a:latin typeface="Verdana" panose="020B0604030504040204" pitchFamily="34" charset="0"/>
          <a:ea typeface="MS PGothic" panose="020B0600070205080204" pitchFamily="34" charset="-128"/>
          <a:cs typeface="Montserra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99"/>
          </a:solidFill>
          <a:latin typeface="Verdana" panose="020B0604030504040204" pitchFamily="34" charset="0"/>
          <a:ea typeface="MS PGothic" panose="020B0600070205080204" pitchFamily="34" charset="-128"/>
          <a:cs typeface="Montserra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99"/>
          </a:solidFill>
          <a:latin typeface="Verdana" panose="020B0604030504040204" pitchFamily="34" charset="0"/>
          <a:ea typeface="MS PGothic" panose="020B0600070205080204" pitchFamily="34" charset="-128"/>
          <a:cs typeface="Montserra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003399"/>
          </a:solidFill>
          <a:latin typeface="Verdana" panose="020B0604030504040204" pitchFamily="34" charset="0"/>
          <a:ea typeface="MS PGothic" panose="020B0600070205080204" pitchFamily="34" charset="-128"/>
          <a:cs typeface="Montserrat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91768" cy="685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83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00309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714" y="-54768"/>
            <a:ext cx="10384758" cy="691276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2852935"/>
            <a:ext cx="7886700" cy="3324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3613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ADDC3-22E4-4061-B710-7795B67F87AD}" type="datetimeFigureOut">
              <a:rPr lang="fr-FR" smtClean="0"/>
              <a:t>12/09/2022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C628D-BE53-4064-AADB-84C282EEDA28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27384"/>
            <a:ext cx="10297174" cy="685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8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6.wdp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3.wdp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hdphoto" Target="../media/hdphoto2.wdp"/><Relationship Id="rId5" Type="http://schemas.openxmlformats.org/officeDocument/2006/relationships/image" Target="../media/image28.png"/><Relationship Id="rId15" Type="http://schemas.openxmlformats.org/officeDocument/2006/relationships/image" Target="../media/image11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814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" name="Slika 5">
            <a:extLst>
              <a:ext uri="{FF2B5EF4-FFF2-40B4-BE49-F238E27FC236}">
                <a16:creationId xmlns:a16="http://schemas.microsoft.com/office/drawing/2014/main" id="{13A11368-2AE2-4DE8-9577-F2F8276E8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976" y="4392424"/>
            <a:ext cx="3109613" cy="151269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Slika 8">
            <a:extLst>
              <a:ext uri="{FF2B5EF4-FFF2-40B4-BE49-F238E27FC236}">
                <a16:creationId xmlns:a16="http://schemas.microsoft.com/office/drawing/2014/main" id="{926D732D-66F4-49A5-9A40-3DDB810B8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85277">
            <a:off x="4341879" y="4835646"/>
            <a:ext cx="708891" cy="617866"/>
          </a:xfrm>
          <a:prstGeom prst="rect">
            <a:avLst/>
          </a:prstGeom>
        </p:spPr>
      </p:pic>
      <p:pic>
        <p:nvPicPr>
          <p:cNvPr id="9" name="Slika 9">
            <a:extLst>
              <a:ext uri="{FF2B5EF4-FFF2-40B4-BE49-F238E27FC236}">
                <a16:creationId xmlns:a16="http://schemas.microsoft.com/office/drawing/2014/main" id="{013E138B-1A13-47CD-B9AC-15D1FF73B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81398">
            <a:off x="5204785" y="3894194"/>
            <a:ext cx="826645" cy="911893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94819" y="909306"/>
            <a:ext cx="8207828" cy="2240061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Standardised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, quantifiable and non-destructive sampling of hard bottom communities using ARMS – Autonomous Reef Monitoring Structures</a:t>
            </a:r>
            <a:endParaRPr lang="en-GB" sz="2000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 bwMode="auto">
          <a:xfrm>
            <a:off x="441989" y="3320169"/>
            <a:ext cx="8313488" cy="45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sl-SI" sz="1600" b="1" u="sng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</a:t>
            </a:r>
            <a:r>
              <a:rPr lang="sl-SI" sz="1600" b="1" u="sng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sl-SI" sz="1600" b="1" u="sng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orut Mavrič</a:t>
            </a:r>
            <a:r>
              <a:rPr lang="sl-SI" sz="1600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Ana Fortič, Aljoša Gračner, dr. Slavica Petović</a:t>
            </a:r>
            <a:endParaRPr lang="sl-SI" sz="1600" i="1" kern="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endParaRPr lang="sl-SI" sz="1800" i="1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endParaRPr lang="en-GB" sz="2400" i="1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47" y="4862632"/>
            <a:ext cx="922367" cy="92236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6" y="5215611"/>
            <a:ext cx="2855201" cy="341144"/>
          </a:xfrm>
          <a:prstGeom prst="rect">
            <a:avLst/>
          </a:prstGeom>
        </p:spPr>
      </p:pic>
      <p:pic>
        <p:nvPicPr>
          <p:cNvPr id="10" name="Slika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2" y="181426"/>
            <a:ext cx="1609518" cy="539189"/>
          </a:xfrm>
          <a:prstGeom prst="rect">
            <a:avLst/>
          </a:prstGeom>
        </p:spPr>
      </p:pic>
      <p:pic>
        <p:nvPicPr>
          <p:cNvPr id="11" name="Slika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472" y="-38535"/>
            <a:ext cx="1138728" cy="85294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C978648-DED3-40ED-B407-315BA88F7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999" y="157120"/>
            <a:ext cx="1037348" cy="52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lika 12" descr="Slika, ki vsebuje besede besedilo, izrezek&#10;&#10;Opis je samodejno ustvarjen">
            <a:extLst>
              <a:ext uri="{FF2B5EF4-FFF2-40B4-BE49-F238E27FC236}">
                <a16:creationId xmlns:a16="http://schemas.microsoft.com/office/drawing/2014/main" id="{2CC2CA51-BCC9-4220-80FB-E6406287CC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739" y="165226"/>
            <a:ext cx="1623056" cy="432661"/>
          </a:xfrm>
          <a:prstGeom prst="rect">
            <a:avLst/>
          </a:prstGeom>
        </p:spPr>
      </p:pic>
      <p:pic>
        <p:nvPicPr>
          <p:cNvPr id="16" name="Slika 39">
            <a:extLst>
              <a:ext uri="{FF2B5EF4-FFF2-40B4-BE49-F238E27FC236}">
                <a16:creationId xmlns:a16="http://schemas.microsoft.com/office/drawing/2014/main" id="{CDFFA534-D41B-41C1-A523-0C1AEED2C1A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9" r="36891" b="9494"/>
          <a:stretch/>
        </p:blipFill>
        <p:spPr>
          <a:xfrm rot="221108">
            <a:off x="5284122" y="4001102"/>
            <a:ext cx="197409" cy="605399"/>
          </a:xfrm>
          <a:prstGeom prst="rect">
            <a:avLst/>
          </a:prstGeom>
        </p:spPr>
      </p:pic>
      <p:pic>
        <p:nvPicPr>
          <p:cNvPr id="17" name="Slika 44" descr="Slika, ki vsebuje besede nevretenčar, mehkužec, temno, morski polž&#10;&#10;Opis je samodejno ustvarjen">
            <a:extLst>
              <a:ext uri="{FF2B5EF4-FFF2-40B4-BE49-F238E27FC236}">
                <a16:creationId xmlns:a16="http://schemas.microsoft.com/office/drawing/2014/main" id="{4281D9DC-18A8-46E8-9270-DB44F6B2963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2976">
            <a:off x="4822583" y="4586873"/>
            <a:ext cx="399399" cy="399399"/>
          </a:xfrm>
          <a:prstGeom prst="rect">
            <a:avLst/>
          </a:prstGeom>
        </p:spPr>
      </p:pic>
      <p:pic>
        <p:nvPicPr>
          <p:cNvPr id="18" name="Slika 35" descr="Slika, ki vsebuje besede besedilo&#10;&#10;Opis je samodejno ustvarjen">
            <a:extLst>
              <a:ext uri="{FF2B5EF4-FFF2-40B4-BE49-F238E27FC236}">
                <a16:creationId xmlns:a16="http://schemas.microsoft.com/office/drawing/2014/main" id="{1A4684D9-3A41-4537-84B3-6FB9D8951A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2372">
            <a:off x="5386369" y="4837332"/>
            <a:ext cx="991050" cy="558024"/>
          </a:xfrm>
          <a:prstGeom prst="rect">
            <a:avLst/>
          </a:prstGeom>
        </p:spPr>
      </p:pic>
      <p:pic>
        <p:nvPicPr>
          <p:cNvPr id="19" name="Slika 45" descr="Slika, ki vsebuje besede nevretenčar, mehkužec, temno, morski polž&#10;&#10;Opis je samodejno ustvarjen">
            <a:extLst>
              <a:ext uri="{FF2B5EF4-FFF2-40B4-BE49-F238E27FC236}">
                <a16:creationId xmlns:a16="http://schemas.microsoft.com/office/drawing/2014/main" id="{E2E03B0F-9473-4736-9FA9-0C8C6B8229D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8767" flipH="1">
            <a:off x="5921602" y="4473880"/>
            <a:ext cx="383512" cy="383512"/>
          </a:xfrm>
          <a:prstGeom prst="rect">
            <a:avLst/>
          </a:prstGeom>
        </p:spPr>
      </p:pic>
      <p:pic>
        <p:nvPicPr>
          <p:cNvPr id="1032" name="Picture 8" descr="Project partners – STRAW-projec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503" y="-38535"/>
            <a:ext cx="1428598" cy="85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ome – LifeWatch Sloveni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708" y="0"/>
            <a:ext cx="1192934" cy="75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93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E8577A7-2A00-EDBF-E48D-01B4FA451240}"/>
              </a:ext>
            </a:extLst>
          </p:cNvPr>
          <p:cNvSpPr txBox="1"/>
          <p:nvPr/>
        </p:nvSpPr>
        <p:spPr>
          <a:xfrm>
            <a:off x="4336975" y="657923"/>
            <a:ext cx="470780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00" b="1" dirty="0">
                <a:solidFill>
                  <a:schemeClr val="accent1">
                    <a:lumMod val="50000"/>
                  </a:schemeClr>
                </a:solidFill>
              </a:rPr>
              <a:t>ARMS </a:t>
            </a:r>
            <a:r>
              <a:rPr lang="sl-SI" sz="1600" b="1" dirty="0" err="1">
                <a:solidFill>
                  <a:schemeClr val="accent1">
                    <a:lumMod val="50000"/>
                  </a:schemeClr>
                </a:solidFill>
              </a:rPr>
              <a:t>suitable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b="1" u="sng" dirty="0" err="1">
                <a:solidFill>
                  <a:schemeClr val="accent1">
                    <a:lumMod val="50000"/>
                  </a:schemeClr>
                </a:solidFill>
              </a:rPr>
              <a:t>colonization</a:t>
            </a:r>
            <a:r>
              <a:rPr lang="sl-SI" sz="1600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b="1" u="sng" dirty="0" err="1">
                <a:solidFill>
                  <a:schemeClr val="accent1">
                    <a:lumMod val="50000"/>
                  </a:schemeClr>
                </a:solidFill>
              </a:rPr>
              <a:t>surfaces</a:t>
            </a:r>
            <a:endParaRPr lang="sl-SI" sz="1600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l-SI" sz="1600" b="1" dirty="0" err="1">
                <a:solidFill>
                  <a:schemeClr val="accent1">
                    <a:lumMod val="50000"/>
                  </a:schemeClr>
                </a:solidFill>
              </a:rPr>
              <a:t>Demanding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</a:rPr>
              <a:t> organism </a:t>
            </a:r>
            <a:r>
              <a:rPr lang="sl-SI" sz="1600" b="1" u="sng" dirty="0" err="1">
                <a:solidFill>
                  <a:schemeClr val="accent1">
                    <a:lumMod val="50000"/>
                  </a:schemeClr>
                </a:solidFill>
              </a:rPr>
              <a:t>identification</a:t>
            </a:r>
            <a:r>
              <a:rPr lang="sl-SI" sz="1600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juvenile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small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, not 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developed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scarce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literature)</a:t>
            </a:r>
          </a:p>
          <a:p>
            <a:endParaRPr lang="sl-SI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 b="1" u="sng" dirty="0" err="1">
                <a:solidFill>
                  <a:schemeClr val="accent1">
                    <a:lumMod val="50000"/>
                  </a:schemeClr>
                </a:solidFill>
              </a:rPr>
              <a:t>Photos</a:t>
            </a:r>
            <a:r>
              <a:rPr lang="sl-SI" sz="1600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b="1" u="sng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sl-SI" sz="1600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b="1" u="sng" dirty="0" err="1">
                <a:solidFill>
                  <a:schemeClr val="accent1">
                    <a:lumMod val="50000"/>
                  </a:schemeClr>
                </a:solidFill>
              </a:rPr>
              <a:t>organisms</a:t>
            </a:r>
            <a:r>
              <a:rPr lang="sl-SI" sz="1600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b="1" dirty="0" err="1">
                <a:solidFill>
                  <a:schemeClr val="accent1">
                    <a:lumMod val="50000"/>
                  </a:schemeClr>
                </a:solidFill>
              </a:rPr>
              <a:t>around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</a:rPr>
              <a:t> ARMS 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morphological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categories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endParaRPr lang="sl-SI" sz="16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sl-SI" sz="1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l-SI" sz="1600" b="1" dirty="0" err="1">
                <a:solidFill>
                  <a:schemeClr val="accent1">
                    <a:lumMod val="50000"/>
                  </a:schemeClr>
                </a:solidFill>
              </a:rPr>
              <a:t>Coverage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b="1" dirty="0" err="1">
                <a:solidFill>
                  <a:schemeClr val="accent1">
                    <a:lumMod val="50000"/>
                  </a:schemeClr>
                </a:solidFill>
              </a:rPr>
              <a:t>estimation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sl-SI" sz="1600" b="1" u="sng" dirty="0">
                <a:solidFill>
                  <a:schemeClr val="accent1">
                    <a:lumMod val="50000"/>
                  </a:schemeClr>
                </a:solidFill>
              </a:rPr>
              <a:t>300 </a:t>
            </a:r>
            <a:r>
              <a:rPr lang="sl-SI" sz="1600" b="1" u="sng" dirty="0" err="1">
                <a:solidFill>
                  <a:schemeClr val="accent1">
                    <a:lumMod val="50000"/>
                  </a:schemeClr>
                </a:solidFill>
              </a:rPr>
              <a:t>point</a:t>
            </a:r>
            <a:r>
              <a:rPr lang="sl-SI" sz="1600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b="1" u="sng" dirty="0" err="1">
                <a:solidFill>
                  <a:schemeClr val="accent1">
                    <a:lumMod val="50000"/>
                  </a:schemeClr>
                </a:solidFill>
              </a:rPr>
              <a:t>overlay</a:t>
            </a:r>
            <a:r>
              <a:rPr lang="sl-SI" sz="1600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statistically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robust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accurate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and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precise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 b="1" u="sng" dirty="0" err="1">
                <a:solidFill>
                  <a:schemeClr val="accent1">
                    <a:lumMod val="50000"/>
                  </a:schemeClr>
                </a:solidFill>
              </a:rPr>
              <a:t>Detects</a:t>
            </a:r>
            <a:r>
              <a:rPr lang="sl-SI" sz="1600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b="1" u="sng" dirty="0" err="1">
                <a:solidFill>
                  <a:schemeClr val="accent1">
                    <a:lumMod val="50000"/>
                  </a:schemeClr>
                </a:solidFill>
              </a:rPr>
              <a:t>small</a:t>
            </a:r>
            <a:r>
              <a:rPr lang="sl-SI" sz="1600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b="1" u="sng" dirty="0" err="1">
                <a:solidFill>
                  <a:schemeClr val="accent1">
                    <a:lumMod val="50000"/>
                  </a:schemeClr>
                </a:solidFill>
              </a:rPr>
              <a:t>changes</a:t>
            </a:r>
            <a:r>
              <a:rPr lang="sl-SI" sz="1600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in 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community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structure</a:t>
            </a:r>
            <a:endParaRPr lang="sl-SI" sz="16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sl-SI" sz="1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l-SI" sz="1600" b="1" dirty="0" err="1">
                <a:solidFill>
                  <a:schemeClr val="accent1">
                    <a:lumMod val="50000"/>
                  </a:schemeClr>
                </a:solidFill>
              </a:rPr>
              <a:t>Computer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b="1" u="sng" dirty="0" err="1">
                <a:solidFill>
                  <a:schemeClr val="accent1">
                    <a:lumMod val="50000"/>
                  </a:schemeClr>
                </a:solidFill>
              </a:rPr>
              <a:t>annotation</a:t>
            </a:r>
            <a:r>
              <a:rPr lang="sl-SI" sz="1600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b="1" u="sng" dirty="0" err="1">
                <a:solidFill>
                  <a:schemeClr val="accent1">
                    <a:lumMod val="50000"/>
                  </a:schemeClr>
                </a:solidFill>
              </a:rPr>
              <a:t>programmes</a:t>
            </a:r>
            <a:r>
              <a:rPr lang="sl-SI" sz="1600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b="1" u="sng" dirty="0" err="1">
                <a:solidFill>
                  <a:schemeClr val="accent1">
                    <a:lumMod val="50000"/>
                  </a:schemeClr>
                </a:solidFill>
              </a:rPr>
              <a:t>essential</a:t>
            </a:r>
            <a:endParaRPr lang="sl-SI" sz="1600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 b="1" u="sng" dirty="0" err="1">
                <a:solidFill>
                  <a:schemeClr val="accent1">
                    <a:lumMod val="50000"/>
                  </a:schemeClr>
                </a:solidFill>
              </a:rPr>
              <a:t>Reduced</a:t>
            </a:r>
            <a:r>
              <a:rPr lang="sl-SI" sz="1600" b="1" u="sng" dirty="0">
                <a:solidFill>
                  <a:schemeClr val="accent1">
                    <a:lumMod val="50000"/>
                  </a:schemeClr>
                </a:solidFill>
              </a:rPr>
              <a:t> time </a:t>
            </a:r>
            <a:r>
              <a:rPr lang="sl-SI" sz="1600" b="1" u="sng" dirty="0" err="1">
                <a:solidFill>
                  <a:schemeClr val="accent1">
                    <a:lumMod val="50000"/>
                  </a:schemeClr>
                </a:solidFill>
              </a:rPr>
              <a:t>and</a:t>
            </a:r>
            <a:r>
              <a:rPr lang="sl-SI" sz="1600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b="1" u="sng" dirty="0" err="1">
                <a:solidFill>
                  <a:schemeClr val="accent1">
                    <a:lumMod val="50000"/>
                  </a:schemeClr>
                </a:solidFill>
              </a:rPr>
              <a:t>effort</a:t>
            </a:r>
            <a:r>
              <a:rPr lang="sl-SI" sz="1600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lvl="1"/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      (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crucial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for 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repeated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monitoring 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tasks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endParaRPr lang="sl-SI" sz="16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sl-SI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A0A891BF-2674-80B9-D1A7-6BE445C899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39" y="663610"/>
            <a:ext cx="3694954" cy="2073744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6CFDBE9A-D77F-4FF6-3CA3-82FA29C59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61" y="2779957"/>
            <a:ext cx="2982709" cy="2982709"/>
          </a:xfrm>
          <a:prstGeom prst="rect">
            <a:avLst/>
          </a:prstGeom>
        </p:spPr>
      </p:pic>
      <p:sp>
        <p:nvSpPr>
          <p:cNvPr id="7" name="Pravokotnik 3"/>
          <p:cNvSpPr/>
          <p:nvPr/>
        </p:nvSpPr>
        <p:spPr>
          <a:xfrm>
            <a:off x="574261" y="-148434"/>
            <a:ext cx="82128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2600" b="1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endParaRPr lang="sl-SI" sz="2600" b="1" dirty="0"/>
          </a:p>
        </p:txBody>
      </p:sp>
      <p:pic>
        <p:nvPicPr>
          <p:cNvPr id="8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500" y="5694784"/>
            <a:ext cx="1609518" cy="539189"/>
          </a:xfrm>
          <a:prstGeom prst="rect">
            <a:avLst/>
          </a:prstGeom>
        </p:spPr>
      </p:pic>
      <p:pic>
        <p:nvPicPr>
          <p:cNvPr id="9" name="Slika 19" descr="Slika, ki vsebuje besede besedilo, izrezek, posnetek zaslona, vektorska grafika&#10;&#10;Opis je samodejno ustvarjen">
            <a:extLst>
              <a:ext uri="{FF2B5EF4-FFF2-40B4-BE49-F238E27FC236}">
                <a16:creationId xmlns:a16="http://schemas.microsoft.com/office/drawing/2014/main" id="{2678633E-F0D6-F09C-1BBE-950AA2C2C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96" y="4271311"/>
            <a:ext cx="1109238" cy="131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9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E8577A7-2A00-EDBF-E48D-01B4FA451240}"/>
              </a:ext>
            </a:extLst>
          </p:cNvPr>
          <p:cNvSpPr txBox="1"/>
          <p:nvPr/>
        </p:nvSpPr>
        <p:spPr>
          <a:xfrm>
            <a:off x="3945814" y="1131859"/>
            <a:ext cx="519818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00" b="1" dirty="0" err="1">
                <a:solidFill>
                  <a:schemeClr val="accent1">
                    <a:lumMod val="50000"/>
                  </a:schemeClr>
                </a:solidFill>
              </a:rPr>
              <a:t>Effect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b="1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b="1" u="sng" dirty="0">
                <a:solidFill>
                  <a:schemeClr val="accent1">
                    <a:lumMod val="50000"/>
                  </a:schemeClr>
                </a:solidFill>
              </a:rPr>
              <a:t>plate-face </a:t>
            </a:r>
            <a:r>
              <a:rPr lang="sl-SI" sz="1600" b="1" u="sng" dirty="0" err="1">
                <a:solidFill>
                  <a:schemeClr val="accent1">
                    <a:lumMod val="50000"/>
                  </a:schemeClr>
                </a:solidFill>
              </a:rPr>
              <a:t>orientation</a:t>
            </a:r>
            <a:r>
              <a:rPr lang="sl-SI" sz="1600" b="1" u="sng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      (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different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environmental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conditions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 b="1" u="sng" dirty="0">
                <a:solidFill>
                  <a:schemeClr val="accent1">
                    <a:lumMod val="50000"/>
                  </a:schemeClr>
                </a:solidFill>
              </a:rPr>
              <a:t>B plate-</a:t>
            </a:r>
            <a:r>
              <a:rPr lang="sl-SI" sz="1600" b="1" u="sng" dirty="0" err="1">
                <a:solidFill>
                  <a:schemeClr val="accent1">
                    <a:lumMod val="50000"/>
                  </a:schemeClr>
                </a:solidFill>
              </a:rPr>
              <a:t>faces</a:t>
            </a:r>
            <a:r>
              <a:rPr lang="sl-SI" sz="1600" b="1" u="sng" dirty="0">
                <a:solidFill>
                  <a:schemeClr val="accent1">
                    <a:lumMod val="50000"/>
                  </a:schemeClr>
                </a:solidFill>
              </a:rPr>
              <a:t> more </a:t>
            </a:r>
            <a:r>
              <a:rPr lang="sl-SI" sz="1600" b="1" u="sng" dirty="0" err="1">
                <a:solidFill>
                  <a:schemeClr val="accent1">
                    <a:lumMod val="50000"/>
                  </a:schemeClr>
                </a:solidFill>
              </a:rPr>
              <a:t>colonized</a:t>
            </a:r>
            <a:r>
              <a:rPr lang="sl-SI" sz="1600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l-SI" sz="1600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Larval preference 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6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sedimentation</a:t>
            </a:r>
            <a:endParaRPr lang="sl-SI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sl-SI" sz="1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l-SI" sz="1600" b="1" dirty="0" err="1">
                <a:solidFill>
                  <a:schemeClr val="accent1">
                    <a:lumMod val="50000"/>
                  </a:schemeClr>
                </a:solidFill>
              </a:rPr>
              <a:t>Effect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b="1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b="1" u="sng" dirty="0" err="1">
                <a:solidFill>
                  <a:schemeClr val="accent1">
                    <a:lumMod val="50000"/>
                  </a:schemeClr>
                </a:solidFill>
              </a:rPr>
              <a:t>available</a:t>
            </a:r>
            <a:r>
              <a:rPr lang="sl-SI" sz="1600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b="1" u="sng" dirty="0" err="1">
                <a:solidFill>
                  <a:schemeClr val="accent1">
                    <a:lumMod val="50000"/>
                  </a:schemeClr>
                </a:solidFill>
              </a:rPr>
              <a:t>space</a:t>
            </a:r>
            <a:r>
              <a:rPr lang="sl-SI" sz="1600" b="1" u="sng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600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 b="1" u="sng" dirty="0" err="1">
                <a:solidFill>
                  <a:schemeClr val="accent1">
                    <a:lumMod val="50000"/>
                  </a:schemeClr>
                </a:solidFill>
              </a:rPr>
              <a:t>Colonization</a:t>
            </a:r>
            <a:r>
              <a:rPr lang="sl-SI" sz="1600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b="1" u="sng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sl-SI" sz="1600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b="1" u="sng" dirty="0" err="1">
                <a:solidFill>
                  <a:schemeClr val="accent1">
                    <a:lumMod val="50000"/>
                  </a:schemeClr>
                </a:solidFill>
              </a:rPr>
              <a:t>edges</a:t>
            </a:r>
            <a:r>
              <a:rPr lang="sl-SI" sz="1600" b="1" u="sng" dirty="0">
                <a:solidFill>
                  <a:schemeClr val="accent1">
                    <a:lumMod val="50000"/>
                  </a:schemeClr>
                </a:solidFill>
              </a:rPr>
              <a:t> &amp; 1B plate-</a:t>
            </a:r>
            <a:r>
              <a:rPr lang="sl-SI" sz="1600" b="1" u="sng" dirty="0" err="1">
                <a:solidFill>
                  <a:schemeClr val="accent1">
                    <a:lumMod val="50000"/>
                  </a:schemeClr>
                </a:solidFill>
              </a:rPr>
              <a:t>faces</a:t>
            </a:r>
            <a:endParaRPr lang="sl-SI" sz="1600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sl-SI" sz="1600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Exposure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more 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space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food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larval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settlement</a:t>
            </a:r>
            <a:endParaRPr lang="sl-SI" sz="1600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sl-SI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600" b="1" dirty="0" err="1">
                <a:solidFill>
                  <a:schemeClr val="accent1">
                    <a:lumMod val="50000"/>
                  </a:schemeClr>
                </a:solidFill>
              </a:rPr>
              <a:t>Epifauna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</a:rPr>
              <a:t> / </a:t>
            </a:r>
            <a:r>
              <a:rPr lang="sl-SI" sz="1600" b="1" dirty="0" err="1">
                <a:solidFill>
                  <a:schemeClr val="accent1">
                    <a:lumMod val="50000"/>
                  </a:schemeClr>
                </a:solidFill>
              </a:rPr>
              <a:t>Endofauna</a:t>
            </a:r>
            <a:endParaRPr lang="sl-SI" sz="16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sl-SI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6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sl-SI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D0128315-BCDC-9146-7C69-3436E58B27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1" y="615197"/>
            <a:ext cx="2444015" cy="244401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CC784653-B294-D3EA-4849-BA132C985B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2" y="3059212"/>
            <a:ext cx="2444015" cy="2444015"/>
          </a:xfrm>
          <a:prstGeom prst="rect">
            <a:avLst/>
          </a:prstGeom>
        </p:spPr>
      </p:pic>
      <p:sp>
        <p:nvSpPr>
          <p:cNvPr id="9" name="Pravokotnik 3"/>
          <p:cNvSpPr/>
          <p:nvPr/>
        </p:nvSpPr>
        <p:spPr>
          <a:xfrm>
            <a:off x="574261" y="-148434"/>
            <a:ext cx="82128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2600" b="1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endParaRPr lang="sl-SI" sz="2600" b="1" dirty="0"/>
          </a:p>
        </p:txBody>
      </p:sp>
      <p:pic>
        <p:nvPicPr>
          <p:cNvPr id="11" name="Slika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500" y="5694784"/>
            <a:ext cx="1609518" cy="53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9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500" y="5694784"/>
            <a:ext cx="1609518" cy="539189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06631" y="127055"/>
            <a:ext cx="8207828" cy="2240061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sl-SI" sz="2800" dirty="0" smtClean="0">
                <a:solidFill>
                  <a:schemeClr val="accent1">
                    <a:lumMod val="50000"/>
                  </a:schemeClr>
                </a:solidFill>
              </a:rPr>
              <a:t>HVALA!</a:t>
            </a:r>
            <a:br>
              <a:rPr lang="sl-SI" sz="2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sl-SI" sz="2800" dirty="0" smtClean="0">
                <a:solidFill>
                  <a:schemeClr val="accent1">
                    <a:lumMod val="50000"/>
                  </a:schemeClr>
                </a:solidFill>
              </a:rPr>
              <a:t>Thank you for your attention!</a:t>
            </a:r>
            <a:endParaRPr lang="en-GB" sz="2800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14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528" y="2484586"/>
            <a:ext cx="6419272" cy="29279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333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/>
          <p:cNvSpPr txBox="1">
            <a:spLocks/>
          </p:cNvSpPr>
          <p:nvPr/>
        </p:nvSpPr>
        <p:spPr bwMode="auto">
          <a:xfrm>
            <a:off x="441418" y="323686"/>
            <a:ext cx="8313488" cy="2755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sl-SI" sz="26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sl-SI" sz="2600" b="1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onitoring </a:t>
            </a:r>
            <a:r>
              <a:rPr lang="sl-SI" sz="2600" b="1" kern="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approaches</a:t>
            </a:r>
            <a:r>
              <a:rPr lang="sl-SI" sz="2600" b="1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600" b="1" kern="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sl-SI" sz="2600" b="1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600" b="1" kern="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hard</a:t>
            </a:r>
            <a:r>
              <a:rPr lang="sl-SI" sz="2600" b="1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600" b="1" kern="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bottom</a:t>
            </a:r>
            <a:r>
              <a:rPr lang="sl-SI" sz="2600" b="1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habitat </a:t>
            </a:r>
            <a:r>
              <a:rPr lang="sl-SI" sz="2600" b="1" kern="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</a:t>
            </a:r>
            <a:r>
              <a:rPr lang="sl-SI" sz="2600" b="1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600" b="1" kern="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sl-SI" sz="2600" b="1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600" b="1" kern="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communities</a:t>
            </a:r>
            <a:r>
              <a:rPr lang="sl-SI" sz="2600" b="1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just">
              <a:spcBef>
                <a:spcPts val="1200"/>
              </a:spcBef>
              <a:buNone/>
            </a:pPr>
            <a:endParaRPr lang="sl-SI" sz="1800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spcBef>
                <a:spcPts val="1200"/>
              </a:spcBef>
              <a:buNone/>
            </a:pPr>
            <a:r>
              <a:rPr lang="sl-SI" sz="1800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sl-SI" sz="18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sl-SI" sz="1800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are </a:t>
            </a:r>
            <a:r>
              <a:rPr lang="sl-SI" sz="1800" kern="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lagging</a:t>
            </a:r>
            <a:r>
              <a:rPr lang="sl-SI" sz="1800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800" kern="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behind</a:t>
            </a:r>
            <a:r>
              <a:rPr lang="sl-SI" sz="1800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800" kern="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due</a:t>
            </a:r>
            <a:r>
              <a:rPr lang="sl-SI" sz="1800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to:</a:t>
            </a:r>
            <a:r>
              <a:rPr lang="sl-SI" sz="1800" i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800" i="1" u="sng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properties, </a:t>
            </a:r>
            <a:endParaRPr lang="sl-SI" sz="1800" i="1" u="sng" kern="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00400" lvl="7" indent="0" algn="just">
              <a:spcBef>
                <a:spcPts val="1200"/>
              </a:spcBef>
              <a:buNone/>
            </a:pPr>
            <a:r>
              <a:rPr lang="sl-SI" sz="1800" i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sl-SI" sz="1800" i="1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800" i="1" u="sng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 </a:t>
            </a:r>
            <a:r>
              <a:rPr lang="en-US" sz="1800" i="1" u="sng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structural </a:t>
            </a:r>
            <a:r>
              <a:rPr lang="en-US" sz="1800" i="1" u="sng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complexity </a:t>
            </a:r>
            <a:endParaRPr lang="sl-SI" sz="1800" i="1" u="sng" kern="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57600" lvl="8" indent="0" algn="just">
              <a:spcBef>
                <a:spcPts val="1200"/>
              </a:spcBef>
              <a:buNone/>
            </a:pPr>
            <a:r>
              <a:rPr lang="sl-SI" sz="1800" i="1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sl-SI" sz="1800" i="1" u="sng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800" i="1" u="sng" kern="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patial</a:t>
            </a:r>
            <a:r>
              <a:rPr lang="en-US" sz="1800" i="1" u="sng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u="sng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heterogeneity</a:t>
            </a:r>
            <a:endParaRPr lang="sl-SI" sz="1800" i="1" u="sng" kern="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spcBef>
                <a:spcPts val="1200"/>
              </a:spcBef>
              <a:buNone/>
            </a:pPr>
            <a:endParaRPr lang="sl-SI" sz="1800" kern="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spcBef>
                <a:spcPts val="1200"/>
              </a:spcBef>
              <a:buNone/>
            </a:pPr>
            <a:endParaRPr lang="sl-SI" sz="1800" kern="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endParaRPr lang="sl-SI" sz="1800" i="1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endParaRPr lang="en-GB" sz="2400" i="1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9D7BE75-96CE-444A-9672-ED6551CA01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96" t="59393" b="7100"/>
          <a:stretch/>
        </p:blipFill>
        <p:spPr>
          <a:xfrm>
            <a:off x="899448" y="4118911"/>
            <a:ext cx="1824450" cy="1201704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A418B33-021C-4BAE-B5CF-230A54BCC6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943" b="92737" l="2281" r="42018">
                        <a14:foregroundMark x1="11140" y1="76135" x2="7982" y2="87419"/>
                        <a14:foregroundMark x1="7982" y1="87419" x2="12018" y2="90402"/>
                        <a14:foregroundMark x1="12018" y1="90402" x2="31842" y2="87549"/>
                        <a14:foregroundMark x1="31842" y1="87549" x2="36491" y2="88067"/>
                        <a14:foregroundMark x1="36491" y1="88067" x2="38333" y2="85603"/>
                        <a14:foregroundMark x1="39386" y1="78470" x2="38158" y2="82231"/>
                        <a14:foregroundMark x1="40088" y1="78859" x2="36667" y2="80285"/>
                        <a14:foregroundMark x1="36667" y1="80285" x2="36579" y2="80285"/>
                        <a14:foregroundMark x1="39825" y1="80415" x2="30877" y2="82361"/>
                        <a14:foregroundMark x1="27807" y1="79118" x2="23947" y2="79507"/>
                        <a14:foregroundMark x1="23947" y1="79507" x2="22895" y2="80415"/>
                        <a14:foregroundMark x1="24912" y1="79248" x2="15175" y2="83268"/>
                        <a14:foregroundMark x1="15175" y1="83268" x2="13421" y2="85214"/>
                        <a14:foregroundMark x1="18684" y1="82750" x2="14386" y2="87678"/>
                        <a14:foregroundMark x1="14386" y1="87678" x2="14211" y2="88846"/>
                        <a14:foregroundMark x1="11842" y1="83528" x2="2281" y2="81971"/>
                        <a14:foregroundMark x1="2281" y1="81971" x2="2281" y2="81971"/>
                        <a14:foregroundMark x1="27544" y1="81582" x2="29912" y2="83009"/>
                        <a14:foregroundMark x1="10351" y1="76135" x2="8070" y2="80156"/>
                        <a14:foregroundMark x1="8070" y1="80156" x2="8684" y2="80934"/>
                        <a14:foregroundMark x1="9649" y1="76913" x2="8947" y2="76913"/>
                        <a14:foregroundMark x1="9912" y1="76135" x2="10000" y2="75486"/>
                        <a14:foregroundMark x1="11930" y1="76913" x2="13158" y2="78470"/>
                        <a14:foregroundMark x1="12018" y1="77173" x2="11228" y2="76524"/>
                        <a14:foregroundMark x1="9386" y1="83528" x2="6667" y2="87160"/>
                        <a14:foregroundMark x1="6667" y1="87160" x2="6930" y2="87549"/>
                        <a14:foregroundMark x1="6579" y1="88586" x2="4211" y2="92607"/>
                        <a14:foregroundMark x1="4211" y1="92607" x2="4386" y2="92737"/>
                        <a14:foregroundMark x1="6404" y1="87549" x2="3333" y2="90661"/>
                        <a14:foregroundMark x1="3333" y1="90661" x2="6579" y2="93256"/>
                        <a14:foregroundMark x1="6579" y1="93256" x2="10263" y2="94034"/>
                        <a14:foregroundMark x1="10263" y1="94034" x2="21667" y2="92866"/>
                        <a14:foregroundMark x1="21667" y1="92866" x2="25175" y2="92866"/>
                        <a14:foregroundMark x1="25175" y1="92866" x2="40439" y2="91569"/>
                        <a14:foregroundMark x1="40439" y1="91569" x2="38333" y2="87030"/>
                        <a14:foregroundMark x1="38333" y1="87030" x2="27456" y2="83917"/>
                        <a14:foregroundMark x1="27456" y1="83917" x2="7807" y2="85733"/>
                        <a14:foregroundMark x1="7807" y1="85733" x2="6316" y2="86900"/>
                        <a14:foregroundMark x1="37807" y1="86770" x2="42018" y2="86900"/>
                        <a14:foregroundMark x1="42018" y1="86900" x2="40439" y2="91310"/>
                        <a14:foregroundMark x1="40439" y1="91310" x2="39035" y2="91440"/>
                        <a14:foregroundMark x1="26579" y1="79118" x2="23509" y2="79118"/>
                        <a14:foregroundMark x1="25526" y1="78210" x2="24298" y2="78340"/>
                        <a14:foregroundMark x1="25351" y1="77302" x2="24825" y2="78080"/>
                        <a14:foregroundMark x1="25000" y1="77691" x2="24035" y2="78729"/>
                        <a14:foregroundMark x1="24825" y1="77821" x2="23684" y2="78729"/>
                        <a14:foregroundMark x1="25789" y1="77691" x2="26667" y2="78599"/>
                        <a14:foregroundMark x1="38772" y1="78599" x2="35439" y2="79377"/>
                        <a14:foregroundMark x1="35439" y1="79377" x2="35439" y2="79377"/>
                        <a14:foregroundMark x1="39825" y1="79377" x2="39386" y2="82490"/>
                        <a14:foregroundMark x1="39825" y1="79767" x2="40702" y2="81712"/>
                        <a14:foregroundMark x1="39474" y1="80026" x2="38860" y2="81453"/>
                        <a14:foregroundMark x1="38860" y1="78080" x2="37807" y2="78729"/>
                        <a14:foregroundMark x1="20439" y1="90143" x2="15175" y2="90402"/>
                        <a14:foregroundMark x1="36842" y1="88197" x2="24211" y2="89364"/>
                        <a14:foregroundMark x1="32105" y1="89364" x2="27105" y2="90791"/>
                        <a14:backgroundMark x1="22456" y1="67315" x2="14649" y2="68742"/>
                        <a14:backgroundMark x1="14649" y1="68742" x2="15263" y2="73800"/>
                        <a14:backgroundMark x1="15263" y1="73800" x2="17807" y2="77302"/>
                        <a14:backgroundMark x1="17807" y1="77302" x2="18333" y2="76783"/>
                        <a14:backgroundMark x1="19737" y1="76783" x2="23947" y2="77302"/>
                        <a14:backgroundMark x1="24973" y1="76983" x2="26658" y2="76459"/>
                        <a14:backgroundMark x1="27281" y1="76265" x2="31053" y2="77821"/>
                        <a14:backgroundMark x1="31053" y1="77821" x2="34474" y2="77562"/>
                        <a14:backgroundMark x1="34474" y1="77562" x2="35000" y2="76135"/>
                      </a14:backgroundRemoval>
                    </a14:imgEffect>
                    <a14:imgEffect>
                      <a14:saturation sat="1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4" t="75463" r="56266" b="5889"/>
          <a:stretch/>
        </p:blipFill>
        <p:spPr>
          <a:xfrm>
            <a:off x="3336847" y="1227293"/>
            <a:ext cx="2522628" cy="774222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2098CDD-13C4-4296-9D77-5961967342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7025">
            <a:off x="3311766" y="5069005"/>
            <a:ext cx="2572790" cy="12515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"/>
          <a:stretch/>
        </p:blipFill>
        <p:spPr>
          <a:xfrm>
            <a:off x="6280763" y="4335559"/>
            <a:ext cx="1263607" cy="1140986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6" name="Pravokotnik 5"/>
          <p:cNvSpPr/>
          <p:nvPr/>
        </p:nvSpPr>
        <p:spPr>
          <a:xfrm>
            <a:off x="369115" y="3652434"/>
            <a:ext cx="868260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spcBef>
                <a:spcPts val="1200"/>
              </a:spcBef>
              <a:buNone/>
            </a:pPr>
            <a:r>
              <a:rPr lang="sl-SI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</a:t>
            </a:r>
            <a:r>
              <a:rPr lang="sl-SI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sampling</a:t>
            </a:r>
            <a:r>
              <a:rPr lang="sl-SI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</a:t>
            </a:r>
            <a:r>
              <a:rPr lang="sl-SI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	</a:t>
            </a:r>
            <a:r>
              <a:rPr lang="sl-SI" i="1" u="sng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</a:t>
            </a:r>
            <a:r>
              <a:rPr lang="sl-SI" i="1" u="sng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i="1" u="sng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observations</a:t>
            </a:r>
            <a:r>
              <a:rPr lang="sl-SI" i="1" u="sng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sl-SI" i="1" u="sng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sampling</a:t>
            </a:r>
            <a:r>
              <a:rPr lang="sl-SI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4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sl-SI" sz="1400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</a:t>
            </a:r>
            <a:r>
              <a:rPr lang="sl-SI" sz="14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l-SI" sz="1400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sl-SI" sz="14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400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sl-SI" sz="14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400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</a:t>
            </a:r>
            <a:r>
              <a:rPr lang="sl-SI" sz="14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sl-SI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sl-SI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sl-SI" i="1" u="sng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remote</a:t>
            </a:r>
            <a:r>
              <a:rPr lang="sl-SI" i="1" u="sng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i="1" u="sng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sensing</a:t>
            </a:r>
            <a:r>
              <a:rPr lang="sl-SI" i="1" u="sng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4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(habitat </a:t>
            </a:r>
            <a:r>
              <a:rPr lang="sl-SI" sz="1400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mapping</a:t>
            </a:r>
            <a:r>
              <a:rPr lang="sl-SI" sz="14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sl-SI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sl-SI" b="1" i="1" u="sng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</a:t>
            </a:r>
            <a:r>
              <a:rPr lang="sl-SI" b="1" i="1" u="sng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b="1" i="1" u="sng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substrates</a:t>
            </a:r>
            <a:endParaRPr lang="sl-SI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Slika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500" y="5694784"/>
            <a:ext cx="1609518" cy="53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3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574261" y="-148434"/>
            <a:ext cx="82128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26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sl-SI" sz="26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ARMS </a:t>
            </a:r>
            <a:r>
              <a:rPr lang="sl-SI" sz="26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sl-SI" sz="26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(ARMS-MBON)</a:t>
            </a:r>
            <a:endParaRPr lang="sl-SI" sz="2600" b="1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AADA4F7F-0A7F-4316-8442-CC44AE45F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32" y="1847876"/>
            <a:ext cx="5417276" cy="3813721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7" name="Paralelogram 6">
            <a:extLst>
              <a:ext uri="{FF2B5EF4-FFF2-40B4-BE49-F238E27FC236}">
                <a16:creationId xmlns:a16="http://schemas.microsoft.com/office/drawing/2014/main" id="{06BFE79F-2502-4FB0-9831-EA6EEF35DB72}"/>
              </a:ext>
            </a:extLst>
          </p:cNvPr>
          <p:cNvSpPr/>
          <p:nvPr/>
        </p:nvSpPr>
        <p:spPr>
          <a:xfrm rot="2472578">
            <a:off x="7592656" y="2789484"/>
            <a:ext cx="1400615" cy="742256"/>
          </a:xfrm>
          <a:prstGeom prst="parallelogram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Slika 9" descr="Slika, ki vsebuje besede besedilo, izrezek&#10;&#10;Opis je samodejno ustvarjen">
            <a:extLst>
              <a:ext uri="{FF2B5EF4-FFF2-40B4-BE49-F238E27FC236}">
                <a16:creationId xmlns:a16="http://schemas.microsoft.com/office/drawing/2014/main" id="{2CC2CA51-BCC9-4220-80FB-E6406287CC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178" y="657346"/>
            <a:ext cx="1279756" cy="341147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9CCD82A9-48ED-49C8-8A7D-09AC52452F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107">
            <a:off x="441755" y="3401698"/>
            <a:ext cx="998183" cy="1042999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5FB9F599-1ADA-4DA3-9B57-8E87646925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7365">
            <a:off x="7857697" y="4166503"/>
            <a:ext cx="688976" cy="688976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B1B0FCA7-1C08-436E-B5DF-3AC10F9AE0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1055">
            <a:off x="8267926" y="4112649"/>
            <a:ext cx="418122" cy="418122"/>
          </a:xfrm>
          <a:prstGeom prst="rect">
            <a:avLst/>
          </a:prstGeom>
        </p:spPr>
      </p:pic>
      <p:sp>
        <p:nvSpPr>
          <p:cNvPr id="19" name="Paralelogram 18">
            <a:extLst>
              <a:ext uri="{FF2B5EF4-FFF2-40B4-BE49-F238E27FC236}">
                <a16:creationId xmlns:a16="http://schemas.microsoft.com/office/drawing/2014/main" id="{63B26012-5E62-4127-BF5B-61653644EEFE}"/>
              </a:ext>
            </a:extLst>
          </p:cNvPr>
          <p:cNvSpPr/>
          <p:nvPr/>
        </p:nvSpPr>
        <p:spPr>
          <a:xfrm rot="20944701">
            <a:off x="266693" y="4289344"/>
            <a:ext cx="1400615" cy="742256"/>
          </a:xfrm>
          <a:prstGeom prst="parallelogram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id="{AB678218-9DA1-44AB-8CFE-BC32E53B10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677" y="3764835"/>
            <a:ext cx="284310" cy="337241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480D557B-C86A-44F4-8905-5EB59D030A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87" y="3772954"/>
            <a:ext cx="136844" cy="162321"/>
          </a:xfrm>
          <a:prstGeom prst="rect">
            <a:avLst/>
          </a:prstGeom>
        </p:spPr>
      </p:pic>
      <p:pic>
        <p:nvPicPr>
          <p:cNvPr id="22" name="Slika 21" descr="Slika, ki vsebuje besede besedilo&#10;&#10;Opis je samodejno ustvarjen">
            <a:extLst>
              <a:ext uri="{FF2B5EF4-FFF2-40B4-BE49-F238E27FC236}">
                <a16:creationId xmlns:a16="http://schemas.microsoft.com/office/drawing/2014/main" id="{6A0E88A9-539C-4E20-92EF-AA320AA9A1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8137">
            <a:off x="538433" y="4378997"/>
            <a:ext cx="830284" cy="467502"/>
          </a:xfrm>
          <a:prstGeom prst="rect">
            <a:avLst/>
          </a:prstGeom>
        </p:spPr>
      </p:pic>
      <p:pic>
        <p:nvPicPr>
          <p:cNvPr id="23" name="Slika 22" descr="Slika, ki vsebuje besede besedilo&#10;&#10;Opis je samodejno ustvarjen">
            <a:extLst>
              <a:ext uri="{FF2B5EF4-FFF2-40B4-BE49-F238E27FC236}">
                <a16:creationId xmlns:a16="http://schemas.microsoft.com/office/drawing/2014/main" id="{2CA29960-579F-46AA-9160-75D8EA1D82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8170">
            <a:off x="7905222" y="2936058"/>
            <a:ext cx="830284" cy="467502"/>
          </a:xfrm>
          <a:prstGeom prst="rect">
            <a:avLst/>
          </a:prstGeom>
        </p:spPr>
      </p:pic>
      <p:pic>
        <p:nvPicPr>
          <p:cNvPr id="24" name="Slika 23" descr="Slika, ki vsebuje besede atletika, oseba&#10;&#10;Opis je samodejno ustvarjen">
            <a:extLst>
              <a:ext uri="{FF2B5EF4-FFF2-40B4-BE49-F238E27FC236}">
                <a16:creationId xmlns:a16="http://schemas.microsoft.com/office/drawing/2014/main" id="{815BA94A-C617-4E98-B70F-B5E4260AA4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54" b="94103" l="9773" r="90455">
                        <a14:foregroundMark x1="76364" y1="9615" x2="82386" y2="6538"/>
                        <a14:foregroundMark x1="82386" y1="6538" x2="84118" y2="8492"/>
                        <a14:foregroundMark x1="90305" y1="18490" x2="90227" y2="22051"/>
                        <a14:foregroundMark x1="90409" y1="13743" x2="90400" y2="14151"/>
                        <a14:foregroundMark x1="90455" y1="11667" x2="90424" y2="13101"/>
                        <a14:foregroundMark x1="81430" y1="17007" x2="81023" y2="17179"/>
                        <a14:foregroundMark x1="84658" y1="15641" x2="83641" y2="16071"/>
                        <a14:foregroundMark x1="85568" y1="15256" x2="84658" y2="15641"/>
                        <a14:foregroundMark x1="33750" y1="91154" x2="33750" y2="91154"/>
                        <a14:foregroundMark x1="9886" y1="72051" x2="9886" y2="72051"/>
                        <a14:foregroundMark x1="33068" y1="94103" x2="33068" y2="94103"/>
                        <a14:backgroundMark x1="82955" y1="15641" x2="82955" y2="15641"/>
                        <a14:backgroundMark x1="83068" y1="15385" x2="82045" y2="16026"/>
                        <a14:backgroundMark x1="82273" y1="16154" x2="81705" y2="17179"/>
                        <a14:backgroundMark x1="81591" y1="17051" x2="81250" y2="17051"/>
                        <a14:backgroundMark x1="81591" y1="16410" x2="81364" y2="16538"/>
                        <a14:backgroundMark x1="81705" y1="16538" x2="81250" y2="17051"/>
                        <a14:backgroundMark x1="88182" y1="16282" x2="84773" y2="10385"/>
                        <a14:backgroundMark x1="84773" y1="10385" x2="84545" y2="10128"/>
                        <a14:backgroundMark x1="87955" y1="12692" x2="88977" y2="14615"/>
                        <a14:backgroundMark x1="87273" y1="11667" x2="86591" y2="10513"/>
                        <a14:backgroundMark x1="87159" y1="11923" x2="84886" y2="8974"/>
                        <a14:backgroundMark x1="85341" y1="9615" x2="84318" y2="8974"/>
                        <a14:backgroundMark x1="89318" y1="14615" x2="90000" y2="16538"/>
                        <a14:backgroundMark x1="90000" y1="16538" x2="90227" y2="17308"/>
                        <a14:backgroundMark x1="90455" y1="17051" x2="90114" y2="17692"/>
                        <a14:backgroundMark x1="86023" y1="11667" x2="84205" y2="8333"/>
                        <a14:backgroundMark x1="90682" y1="16923" x2="90227" y2="1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210">
            <a:off x="8149551" y="2354413"/>
            <a:ext cx="791717" cy="701749"/>
          </a:xfrm>
          <a:prstGeom prst="rect">
            <a:avLst/>
          </a:prstGeom>
        </p:spPr>
      </p:pic>
      <p:sp>
        <p:nvSpPr>
          <p:cNvPr id="25" name="PoljeZBesedilom 24">
            <a:extLst>
              <a:ext uri="{FF2B5EF4-FFF2-40B4-BE49-F238E27FC236}">
                <a16:creationId xmlns:a16="http://schemas.microsoft.com/office/drawing/2014/main" id="{8891E817-D5C3-414A-A9C3-4D6B804DFF13}"/>
              </a:ext>
            </a:extLst>
          </p:cNvPr>
          <p:cNvSpPr txBox="1"/>
          <p:nvPr/>
        </p:nvSpPr>
        <p:spPr>
          <a:xfrm>
            <a:off x="4041178" y="5661597"/>
            <a:ext cx="296451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700" dirty="0">
                <a:solidFill>
                  <a:schemeClr val="accent1">
                    <a:lumMod val="50000"/>
                  </a:schemeClr>
                </a:solidFill>
              </a:rPr>
              <a:t>(from: </a:t>
            </a:r>
            <a:r>
              <a:rPr lang="en-GB" sz="700" dirty="0">
                <a:solidFill>
                  <a:schemeClr val="accent1">
                    <a:lumMod val="50000"/>
                  </a:schemeClr>
                </a:solidFill>
              </a:rPr>
              <a:t>http://www.assembleplus.eu/research/ARMS-MBON</a:t>
            </a:r>
            <a:r>
              <a:rPr lang="sl-SI" sz="700" dirty="0">
                <a:solidFill>
                  <a:schemeClr val="accent1">
                    <a:lumMod val="50000"/>
                  </a:schemeClr>
                </a:solidFill>
              </a:rPr>
              <a:t>, 2021)</a:t>
            </a:r>
            <a:endParaRPr lang="en-GB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Pravokotnik 25"/>
          <p:cNvSpPr/>
          <p:nvPr/>
        </p:nvSpPr>
        <p:spPr>
          <a:xfrm>
            <a:off x="2717250" y="1198548"/>
            <a:ext cx="3927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dirty="0">
                <a:ln w="12700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Long term – ARMS </a:t>
            </a:r>
            <a:r>
              <a:rPr lang="sl-SI" dirty="0" err="1">
                <a:ln w="12700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sl-SI" dirty="0">
                <a:ln w="12700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ln w="12700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observatories</a:t>
            </a:r>
          </a:p>
        </p:txBody>
      </p:sp>
      <p:sp>
        <p:nvSpPr>
          <p:cNvPr id="27" name="Paralelogram 26">
            <a:extLst>
              <a:ext uri="{FF2B5EF4-FFF2-40B4-BE49-F238E27FC236}">
                <a16:creationId xmlns:a16="http://schemas.microsoft.com/office/drawing/2014/main" id="{63B26012-5E62-4127-BF5B-61653644EEFE}"/>
              </a:ext>
            </a:extLst>
          </p:cNvPr>
          <p:cNvSpPr/>
          <p:nvPr/>
        </p:nvSpPr>
        <p:spPr>
          <a:xfrm rot="20944701">
            <a:off x="281903" y="2511338"/>
            <a:ext cx="1400615" cy="742256"/>
          </a:xfrm>
          <a:prstGeom prst="parallelogram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8" name="Slika 27" descr="Slika, ki vsebuje besede besedilo&#10;&#10;Opis je samodejno ustvarjen">
            <a:extLst>
              <a:ext uri="{FF2B5EF4-FFF2-40B4-BE49-F238E27FC236}">
                <a16:creationId xmlns:a16="http://schemas.microsoft.com/office/drawing/2014/main" id="{6A0E88A9-539C-4E20-92EF-AA320AA9A1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8137">
            <a:off x="553643" y="2600991"/>
            <a:ext cx="830284" cy="467502"/>
          </a:xfrm>
          <a:prstGeom prst="rect">
            <a:avLst/>
          </a:prstGeom>
        </p:spPr>
      </p:pic>
      <p:pic>
        <p:nvPicPr>
          <p:cNvPr id="29" name="Slika 28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5" y="1921900"/>
            <a:ext cx="1133939" cy="649338"/>
          </a:xfrm>
          <a:prstGeom prst="rect">
            <a:avLst/>
          </a:prstGeom>
        </p:spPr>
      </p:pic>
      <p:pic>
        <p:nvPicPr>
          <p:cNvPr id="30" name="Slika 2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8" t="8318" r="66514" b="21713"/>
          <a:stretch/>
        </p:blipFill>
        <p:spPr>
          <a:xfrm rot="19290001" flipH="1">
            <a:off x="1468688" y="2469929"/>
            <a:ext cx="148909" cy="686900"/>
          </a:xfrm>
          <a:prstGeom prst="rect">
            <a:avLst/>
          </a:prstGeom>
        </p:spPr>
      </p:pic>
      <p:pic>
        <p:nvPicPr>
          <p:cNvPr id="31" name="Slika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500" y="5694784"/>
            <a:ext cx="1609518" cy="53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7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480416" y="857152"/>
            <a:ext cx="8212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 u="sng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 of the method in ports/marinas</a:t>
            </a:r>
          </a:p>
          <a:p>
            <a:pPr algn="ctr"/>
            <a:endParaRPr lang="sl-SI" i="1" u="sng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1"/>
          <a:stretch/>
        </p:blipFill>
        <p:spPr>
          <a:xfrm flipH="1">
            <a:off x="3802327" y="2427550"/>
            <a:ext cx="1451295" cy="1306422"/>
          </a:xfrm>
          <a:prstGeom prst="rect">
            <a:avLst/>
          </a:prstGeom>
        </p:spPr>
      </p:pic>
      <p:sp>
        <p:nvSpPr>
          <p:cNvPr id="12" name="Pravokotnik 11"/>
          <p:cNvSpPr/>
          <p:nvPr/>
        </p:nvSpPr>
        <p:spPr>
          <a:xfrm>
            <a:off x="2904835" y="4815467"/>
            <a:ext cx="336398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1600" i="1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trial in place since February 2021</a:t>
            </a:r>
            <a:endParaRPr lang="sl-SI" sz="1600" dirty="0"/>
          </a:p>
        </p:txBody>
      </p:sp>
      <p:sp>
        <p:nvSpPr>
          <p:cNvPr id="7" name="Pravokotnik 3"/>
          <p:cNvSpPr/>
          <p:nvPr/>
        </p:nvSpPr>
        <p:spPr>
          <a:xfrm>
            <a:off x="574261" y="-148434"/>
            <a:ext cx="82128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2600" b="1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of ARMS in the Adriatic Sea</a:t>
            </a:r>
            <a:endParaRPr lang="sl-SI" sz="2600" b="1" dirty="0"/>
          </a:p>
        </p:txBody>
      </p:sp>
      <p:pic>
        <p:nvPicPr>
          <p:cNvPr id="8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54" y="1641197"/>
            <a:ext cx="1434462" cy="956308"/>
          </a:xfrm>
          <a:prstGeom prst="rect">
            <a:avLst/>
          </a:prstGeom>
        </p:spPr>
      </p:pic>
      <p:pic>
        <p:nvPicPr>
          <p:cNvPr id="9" name="Slika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702" y="1666595"/>
            <a:ext cx="1009522" cy="11957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45621" y="3863288"/>
            <a:ext cx="405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>
                <a:solidFill>
                  <a:srgbClr val="000000"/>
                </a:solidFill>
              </a:rPr>
              <a:t>BDV of fouling community and NIS</a:t>
            </a:r>
            <a:endParaRPr lang="sl-SI" dirty="0">
              <a:solidFill>
                <a:srgbClr val="000000"/>
              </a:solidFill>
            </a:endParaRPr>
          </a:p>
        </p:txBody>
      </p:sp>
      <p:pic>
        <p:nvPicPr>
          <p:cNvPr id="13" name="Slika 35" descr="Slika, ki vsebuje besede kovinski izdelki, veriga&#10;&#10;Opis je samodejno ustvarjen">
            <a:extLst>
              <a:ext uri="{FF2B5EF4-FFF2-40B4-BE49-F238E27FC236}">
                <a16:creationId xmlns:a16="http://schemas.microsoft.com/office/drawing/2014/main" id="{14D4DC6F-B7C0-6484-AE96-937E97162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7" r="9119"/>
          <a:stretch/>
        </p:blipFill>
        <p:spPr>
          <a:xfrm>
            <a:off x="387223" y="3037773"/>
            <a:ext cx="2133601" cy="1860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6557BD-EE05-C004-035E-D90E9E7393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8" t="29860" r="27328" b="18876"/>
          <a:stretch/>
        </p:blipFill>
        <p:spPr>
          <a:xfrm>
            <a:off x="6840517" y="3108365"/>
            <a:ext cx="2105891" cy="1855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14733" y="2641948"/>
            <a:ext cx="1947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i="1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 of Koper - SLO</a:t>
            </a:r>
            <a:endParaRPr lang="sl-SI" dirty="0"/>
          </a:p>
        </p:txBody>
      </p:sp>
      <p:sp>
        <p:nvSpPr>
          <p:cNvPr id="15" name="Rectangle 14"/>
          <p:cNvSpPr/>
          <p:nvPr/>
        </p:nvSpPr>
        <p:spPr>
          <a:xfrm>
            <a:off x="6614292" y="2639745"/>
            <a:ext cx="2483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i="1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Portomontenegro - MNE</a:t>
            </a:r>
            <a:endParaRPr lang="sl-SI" dirty="0"/>
          </a:p>
        </p:txBody>
      </p:sp>
      <p:pic>
        <p:nvPicPr>
          <p:cNvPr id="16" name="Slika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500" y="5694784"/>
            <a:ext cx="1609518" cy="53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480416" y="857152"/>
            <a:ext cx="8212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 u="sng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Photo-analysis</a:t>
            </a:r>
          </a:p>
          <a:p>
            <a:pPr algn="ctr"/>
            <a:endParaRPr lang="sl-SI" i="1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sl-SI" dirty="0"/>
          </a:p>
        </p:txBody>
      </p:sp>
      <p:sp>
        <p:nvSpPr>
          <p:cNvPr id="7" name="Pravokotnik 3"/>
          <p:cNvSpPr/>
          <p:nvPr/>
        </p:nvSpPr>
        <p:spPr>
          <a:xfrm>
            <a:off x="574261" y="-148434"/>
            <a:ext cx="82128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2600" b="1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of ARMS in the Adriatic Sea</a:t>
            </a:r>
            <a:endParaRPr lang="sl-SI" sz="2600" b="1" dirty="0"/>
          </a:p>
        </p:txBody>
      </p:sp>
      <p:pic>
        <p:nvPicPr>
          <p:cNvPr id="16" name="Slika 19" descr="Slika, ki vsebuje besede besedilo, izrezek, posnetek zaslona, vektorska grafika&#10;&#10;Opis je samodejno ustvarjen">
            <a:extLst>
              <a:ext uri="{FF2B5EF4-FFF2-40B4-BE49-F238E27FC236}">
                <a16:creationId xmlns:a16="http://schemas.microsoft.com/office/drawing/2014/main" id="{2678633E-F0D6-F09C-1BBE-950AA2C2C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326" y="5511840"/>
            <a:ext cx="1179408" cy="1399565"/>
          </a:xfrm>
          <a:prstGeom prst="rect">
            <a:avLst/>
          </a:prstGeom>
        </p:spPr>
      </p:pic>
      <p:pic>
        <p:nvPicPr>
          <p:cNvPr id="17" name="Slika 5" descr="Slika, ki vsebuje besede zunanji predmet, satovje&#10;&#10;Opis je samodejno ustvarjen">
            <a:extLst>
              <a:ext uri="{FF2B5EF4-FFF2-40B4-BE49-F238E27FC236}">
                <a16:creationId xmlns:a16="http://schemas.microsoft.com/office/drawing/2014/main" id="{FF8D5F16-51EB-274E-5B73-6F0698FA6B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271" y="2399964"/>
            <a:ext cx="1867307" cy="1867307"/>
          </a:xfrm>
          <a:prstGeom prst="rect">
            <a:avLst/>
          </a:prstGeom>
        </p:spPr>
      </p:pic>
      <p:pic>
        <p:nvPicPr>
          <p:cNvPr id="18" name="Slika 7">
            <a:extLst>
              <a:ext uri="{FF2B5EF4-FFF2-40B4-BE49-F238E27FC236}">
                <a16:creationId xmlns:a16="http://schemas.microsoft.com/office/drawing/2014/main" id="{CC3AD549-AF90-E9CA-D608-AEF637181C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83" y="2399964"/>
            <a:ext cx="1867307" cy="1867307"/>
          </a:xfrm>
          <a:prstGeom prst="rect">
            <a:avLst/>
          </a:prstGeom>
        </p:spPr>
      </p:pic>
      <p:pic>
        <p:nvPicPr>
          <p:cNvPr id="19" name="Slika 9" descr="Slika, ki vsebuje besede besedilo, puzzle&#10;&#10;Opis je samodejno ustvarjen">
            <a:extLst>
              <a:ext uri="{FF2B5EF4-FFF2-40B4-BE49-F238E27FC236}">
                <a16:creationId xmlns:a16="http://schemas.microsoft.com/office/drawing/2014/main" id="{D5A32C85-2A7C-B9B0-7C15-B458900357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377" y="2399965"/>
            <a:ext cx="1867307" cy="1867307"/>
          </a:xfrm>
          <a:prstGeom prst="rect">
            <a:avLst/>
          </a:prstGeom>
        </p:spPr>
      </p:pic>
      <p:sp>
        <p:nvSpPr>
          <p:cNvPr id="20" name="PoljeZBesedilom 11">
            <a:extLst>
              <a:ext uri="{FF2B5EF4-FFF2-40B4-BE49-F238E27FC236}">
                <a16:creationId xmlns:a16="http://schemas.microsoft.com/office/drawing/2014/main" id="{4BA2F2BD-F30A-AFFC-60E3-FEF7A826C1BF}"/>
              </a:ext>
            </a:extLst>
          </p:cNvPr>
          <p:cNvSpPr txBox="1"/>
          <p:nvPr/>
        </p:nvSpPr>
        <p:spPr>
          <a:xfrm>
            <a:off x="1539995" y="1709323"/>
            <a:ext cx="1594282" cy="5847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100 point</a:t>
            </a:r>
            <a:r>
              <a:rPr lang="sl-SI" sz="1600" b="1" dirty="0">
                <a:solidFill>
                  <a:schemeClr val="bg1"/>
                </a:solidFill>
              </a:rPr>
              <a:t> </a:t>
            </a:r>
            <a:r>
              <a:rPr lang="en-GB" sz="1600" b="1" dirty="0">
                <a:solidFill>
                  <a:schemeClr val="bg1"/>
                </a:solidFill>
              </a:rPr>
              <a:t>overlay</a:t>
            </a:r>
          </a:p>
        </p:txBody>
      </p:sp>
      <p:sp>
        <p:nvSpPr>
          <p:cNvPr id="21" name="PoljeZBesedilom 12">
            <a:extLst>
              <a:ext uri="{FF2B5EF4-FFF2-40B4-BE49-F238E27FC236}">
                <a16:creationId xmlns:a16="http://schemas.microsoft.com/office/drawing/2014/main" id="{C7D1A6A5-760F-F2BF-F421-FC69E664977B}"/>
              </a:ext>
            </a:extLst>
          </p:cNvPr>
          <p:cNvSpPr txBox="1"/>
          <p:nvPr/>
        </p:nvSpPr>
        <p:spPr>
          <a:xfrm>
            <a:off x="4058889" y="1709322"/>
            <a:ext cx="1594282" cy="5847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1600" b="1" dirty="0">
                <a:solidFill>
                  <a:schemeClr val="bg1"/>
                </a:solidFill>
              </a:rPr>
              <a:t>3</a:t>
            </a:r>
            <a:r>
              <a:rPr lang="en-GB" sz="1600" b="1" dirty="0">
                <a:solidFill>
                  <a:schemeClr val="bg1"/>
                </a:solidFill>
              </a:rPr>
              <a:t>00 point</a:t>
            </a:r>
            <a:r>
              <a:rPr lang="sl-SI" sz="1600" b="1" dirty="0">
                <a:solidFill>
                  <a:schemeClr val="bg1"/>
                </a:solidFill>
              </a:rPr>
              <a:t> </a:t>
            </a:r>
            <a:r>
              <a:rPr lang="en-GB" sz="1600" b="1" dirty="0">
                <a:solidFill>
                  <a:schemeClr val="bg1"/>
                </a:solidFill>
              </a:rPr>
              <a:t>overlay</a:t>
            </a:r>
          </a:p>
        </p:txBody>
      </p:sp>
      <p:sp>
        <p:nvSpPr>
          <p:cNvPr id="22" name="PoljeZBesedilom 13">
            <a:extLst>
              <a:ext uri="{FF2B5EF4-FFF2-40B4-BE49-F238E27FC236}">
                <a16:creationId xmlns:a16="http://schemas.microsoft.com/office/drawing/2014/main" id="{E24A61C3-0153-958A-B73E-2F4611CBEAAC}"/>
              </a:ext>
            </a:extLst>
          </p:cNvPr>
          <p:cNvSpPr txBox="1"/>
          <p:nvPr/>
        </p:nvSpPr>
        <p:spPr>
          <a:xfrm>
            <a:off x="6577783" y="1709917"/>
            <a:ext cx="1594282" cy="5847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1600" b="1" dirty="0">
                <a:solidFill>
                  <a:schemeClr val="bg1"/>
                </a:solidFill>
              </a:rPr>
              <a:t>5x5 </a:t>
            </a:r>
            <a:r>
              <a:rPr lang="en-GB" sz="1600" b="1" dirty="0">
                <a:solidFill>
                  <a:schemeClr val="bg1"/>
                </a:solidFill>
              </a:rPr>
              <a:t>grid</a:t>
            </a:r>
            <a:r>
              <a:rPr lang="sl-SI" sz="1600" b="1" dirty="0">
                <a:solidFill>
                  <a:schemeClr val="bg1"/>
                </a:solidFill>
              </a:rPr>
              <a:t> </a:t>
            </a:r>
            <a:r>
              <a:rPr lang="en-GB" sz="1600" b="1" dirty="0">
                <a:solidFill>
                  <a:schemeClr val="bg1"/>
                </a:solidFill>
              </a:rPr>
              <a:t>survey</a:t>
            </a:r>
          </a:p>
        </p:txBody>
      </p:sp>
      <p:sp>
        <p:nvSpPr>
          <p:cNvPr id="26" name="PoljeZBesedilom 20">
            <a:extLst>
              <a:ext uri="{FF2B5EF4-FFF2-40B4-BE49-F238E27FC236}">
                <a16:creationId xmlns:a16="http://schemas.microsoft.com/office/drawing/2014/main" id="{EA62EA5B-5539-7F81-4808-50D4AECC583D}"/>
              </a:ext>
            </a:extLst>
          </p:cNvPr>
          <p:cNvSpPr txBox="1"/>
          <p:nvPr/>
        </p:nvSpPr>
        <p:spPr>
          <a:xfrm>
            <a:off x="1198985" y="4424615"/>
            <a:ext cx="2276302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Stratified 10 x 10 grid</a:t>
            </a:r>
          </a:p>
          <a:p>
            <a:pPr algn="ctr">
              <a:lnSpc>
                <a:spcPct val="150000"/>
              </a:lnSpc>
            </a:pPr>
            <a:r>
              <a:rPr lang="en-GB" sz="1400" dirty="0" smtClean="0">
                <a:solidFill>
                  <a:schemeClr val="tx1"/>
                </a:solidFill>
              </a:rPr>
              <a:t>1 </a:t>
            </a:r>
            <a:r>
              <a:rPr lang="en-GB" sz="1400" dirty="0">
                <a:solidFill>
                  <a:schemeClr val="tx1"/>
                </a:solidFill>
              </a:rPr>
              <a:t>randomly assigned point per cell</a:t>
            </a:r>
          </a:p>
        </p:txBody>
      </p:sp>
      <p:sp>
        <p:nvSpPr>
          <p:cNvPr id="27" name="PoljeZBesedilom 21">
            <a:extLst>
              <a:ext uri="{FF2B5EF4-FFF2-40B4-BE49-F238E27FC236}">
                <a16:creationId xmlns:a16="http://schemas.microsoft.com/office/drawing/2014/main" id="{4792C195-A57E-977A-36AC-1801B58A7D40}"/>
              </a:ext>
            </a:extLst>
          </p:cNvPr>
          <p:cNvSpPr txBox="1"/>
          <p:nvPr/>
        </p:nvSpPr>
        <p:spPr>
          <a:xfrm>
            <a:off x="3741262" y="4424615"/>
            <a:ext cx="2229536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Stratified 10 x 10 </a:t>
            </a:r>
            <a:r>
              <a:rPr lang="en-GB" sz="1400" dirty="0" smtClean="0">
                <a:solidFill>
                  <a:schemeClr val="tx1"/>
                </a:solidFill>
              </a:rPr>
              <a:t>grid</a:t>
            </a:r>
            <a:endParaRPr lang="en-GB" sz="14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GB" sz="1400" dirty="0" smtClean="0">
                <a:solidFill>
                  <a:schemeClr val="tx1"/>
                </a:solidFill>
              </a:rPr>
              <a:t>3 </a:t>
            </a:r>
            <a:r>
              <a:rPr lang="en-GB" sz="1400" dirty="0">
                <a:solidFill>
                  <a:schemeClr val="tx1"/>
                </a:solidFill>
              </a:rPr>
              <a:t>randomly assigned points per cell</a:t>
            </a:r>
          </a:p>
        </p:txBody>
      </p:sp>
      <p:sp>
        <p:nvSpPr>
          <p:cNvPr id="28" name="PoljeZBesedilom 22">
            <a:extLst>
              <a:ext uri="{FF2B5EF4-FFF2-40B4-BE49-F238E27FC236}">
                <a16:creationId xmlns:a16="http://schemas.microsoft.com/office/drawing/2014/main" id="{27B1F01D-9510-4F1E-8408-50C830BE084A}"/>
              </a:ext>
            </a:extLst>
          </p:cNvPr>
          <p:cNvSpPr txBox="1"/>
          <p:nvPr/>
        </p:nvSpPr>
        <p:spPr>
          <a:xfrm>
            <a:off x="6412848" y="4424615"/>
            <a:ext cx="1924152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Uniform </a:t>
            </a:r>
            <a:r>
              <a:rPr lang="sl-SI" sz="1400" dirty="0" smtClean="0">
                <a:solidFill>
                  <a:schemeClr val="tx1"/>
                </a:solidFill>
              </a:rPr>
              <a:t>5</a:t>
            </a:r>
            <a:r>
              <a:rPr lang="en-GB" sz="1400" dirty="0" smtClean="0">
                <a:solidFill>
                  <a:schemeClr val="tx1"/>
                </a:solidFill>
              </a:rPr>
              <a:t> </a:t>
            </a:r>
            <a:r>
              <a:rPr lang="en-GB" sz="1400" dirty="0">
                <a:solidFill>
                  <a:schemeClr val="tx1"/>
                </a:solidFill>
              </a:rPr>
              <a:t>x </a:t>
            </a:r>
            <a:r>
              <a:rPr lang="sl-SI" sz="1400" dirty="0" smtClean="0">
                <a:solidFill>
                  <a:schemeClr val="tx1"/>
                </a:solidFill>
              </a:rPr>
              <a:t>5</a:t>
            </a:r>
            <a:r>
              <a:rPr lang="en-GB" sz="1400" dirty="0" smtClean="0">
                <a:solidFill>
                  <a:schemeClr val="tx1"/>
                </a:solidFill>
              </a:rPr>
              <a:t> </a:t>
            </a:r>
            <a:r>
              <a:rPr lang="en-GB" sz="1400" dirty="0">
                <a:solidFill>
                  <a:schemeClr val="tx1"/>
                </a:solidFill>
              </a:rPr>
              <a:t>grid</a:t>
            </a:r>
          </a:p>
          <a:p>
            <a:pPr algn="ctr">
              <a:lnSpc>
                <a:spcPct val="150000"/>
              </a:lnSpc>
            </a:pPr>
            <a:r>
              <a:rPr lang="en-GB" sz="1400" dirty="0" smtClean="0">
                <a:solidFill>
                  <a:schemeClr val="tx1"/>
                </a:solidFill>
              </a:rPr>
              <a:t>25 </a:t>
            </a:r>
            <a:r>
              <a:rPr lang="en-GB" sz="1400" dirty="0">
                <a:solidFill>
                  <a:schemeClr val="tx1"/>
                </a:solidFill>
              </a:rPr>
              <a:t>cells to be visually surveyed</a:t>
            </a:r>
          </a:p>
        </p:txBody>
      </p:sp>
      <p:pic>
        <p:nvPicPr>
          <p:cNvPr id="29" name="Slika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500" y="5694784"/>
            <a:ext cx="1609518" cy="53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4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480416" y="857152"/>
            <a:ext cx="8212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 u="sng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Photo-analysis</a:t>
            </a:r>
          </a:p>
          <a:p>
            <a:pPr algn="ctr"/>
            <a:endParaRPr lang="sl-SI" i="1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sl-SI" dirty="0"/>
          </a:p>
        </p:txBody>
      </p:sp>
      <p:sp>
        <p:nvSpPr>
          <p:cNvPr id="7" name="Pravokotnik 3"/>
          <p:cNvSpPr/>
          <p:nvPr/>
        </p:nvSpPr>
        <p:spPr>
          <a:xfrm>
            <a:off x="574261" y="-148434"/>
            <a:ext cx="82128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2600" b="1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of ARMS in the Adriatic Sea</a:t>
            </a:r>
            <a:endParaRPr lang="sl-SI" sz="2600" b="1" dirty="0"/>
          </a:p>
        </p:txBody>
      </p:sp>
      <p:pic>
        <p:nvPicPr>
          <p:cNvPr id="17" name="Slika 5" descr="Slika, ki vsebuje besede zunanji predmet, satovje&#10;&#10;Opis je samodejno ustvarjen">
            <a:extLst>
              <a:ext uri="{FF2B5EF4-FFF2-40B4-BE49-F238E27FC236}">
                <a16:creationId xmlns:a16="http://schemas.microsoft.com/office/drawing/2014/main" id="{FF8D5F16-51EB-274E-5B73-6F0698FA6B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198" y="1513273"/>
            <a:ext cx="1867307" cy="1867307"/>
          </a:xfrm>
          <a:prstGeom prst="rect">
            <a:avLst/>
          </a:prstGeom>
        </p:spPr>
      </p:pic>
      <p:pic>
        <p:nvPicPr>
          <p:cNvPr id="18" name="Slika 7">
            <a:extLst>
              <a:ext uri="{FF2B5EF4-FFF2-40B4-BE49-F238E27FC236}">
                <a16:creationId xmlns:a16="http://schemas.microsoft.com/office/drawing/2014/main" id="{CC3AD549-AF90-E9CA-D608-AEF637181C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410" y="1513273"/>
            <a:ext cx="1867307" cy="1867307"/>
          </a:xfrm>
          <a:prstGeom prst="rect">
            <a:avLst/>
          </a:prstGeom>
        </p:spPr>
      </p:pic>
      <p:pic>
        <p:nvPicPr>
          <p:cNvPr id="19" name="Slika 9" descr="Slika, ki vsebuje besede besedilo, puzzle&#10;&#10;Opis je samodejno ustvarjen">
            <a:extLst>
              <a:ext uri="{FF2B5EF4-FFF2-40B4-BE49-F238E27FC236}">
                <a16:creationId xmlns:a16="http://schemas.microsoft.com/office/drawing/2014/main" id="{D5A32C85-2A7C-B9B0-7C15-B458900357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304" y="1513274"/>
            <a:ext cx="1867307" cy="1867307"/>
          </a:xfrm>
          <a:prstGeom prst="rect">
            <a:avLst/>
          </a:prstGeom>
        </p:spPr>
      </p:pic>
      <p:sp>
        <p:nvSpPr>
          <p:cNvPr id="29" name="PoljeZBesedilom 63">
            <a:extLst>
              <a:ext uri="{FF2B5EF4-FFF2-40B4-BE49-F238E27FC236}">
                <a16:creationId xmlns:a16="http://schemas.microsoft.com/office/drawing/2014/main" id="{F0A716F6-C42C-0AFD-2FF6-71514A9E2865}"/>
              </a:ext>
            </a:extLst>
          </p:cNvPr>
          <p:cNvSpPr txBox="1"/>
          <p:nvPr/>
        </p:nvSpPr>
        <p:spPr>
          <a:xfrm>
            <a:off x="1403459" y="3707546"/>
            <a:ext cx="6785046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1100" dirty="0" smtClean="0">
                <a:solidFill>
                  <a:schemeClr val="accent1">
                    <a:lumMod val="50000"/>
                  </a:schemeClr>
                </a:solidFill>
              </a:rPr>
              <a:t>1. </a:t>
            </a:r>
            <a:r>
              <a:rPr lang="sl-SI" sz="1600" dirty="0" smtClean="0">
                <a:solidFill>
                  <a:schemeClr val="accent1">
                    <a:lumMod val="50000"/>
                  </a:schemeClr>
                </a:solidFill>
              </a:rPr>
              <a:t>Number 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of 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</a:rPr>
              <a:t>detected taxonomic categories</a:t>
            </a:r>
          </a:p>
          <a:p>
            <a:pPr algn="ctr"/>
            <a:endParaRPr lang="sl-SI" sz="16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sl-SI" sz="1100" dirty="0" smtClean="0">
                <a:solidFill>
                  <a:schemeClr val="accent1">
                    <a:lumMod val="50000"/>
                  </a:schemeClr>
                </a:solidFill>
              </a:rPr>
              <a:t>2. </a:t>
            </a:r>
            <a:r>
              <a:rPr lang="sl-SI" sz="1600" dirty="0" smtClean="0">
                <a:solidFill>
                  <a:schemeClr val="accent1">
                    <a:lumMod val="50000"/>
                  </a:schemeClr>
                </a:solidFill>
              </a:rPr>
              <a:t>Derived 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</a:rPr>
              <a:t>community structure</a:t>
            </a:r>
          </a:p>
          <a:p>
            <a:pPr algn="ctr"/>
            <a:endParaRPr lang="sl-SI" sz="16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sl-SI" sz="1100" dirty="0" smtClean="0">
                <a:solidFill>
                  <a:schemeClr val="accent1">
                    <a:lumMod val="50000"/>
                  </a:schemeClr>
                </a:solidFill>
              </a:rPr>
              <a:t>3. </a:t>
            </a:r>
            <a:r>
              <a:rPr lang="sl-SI" sz="1600" b="1" dirty="0" smtClean="0">
                <a:solidFill>
                  <a:schemeClr val="accent1">
                    <a:lumMod val="50000"/>
                  </a:schemeClr>
                </a:solidFill>
              </a:rPr>
              <a:t>Time 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</a:rPr>
              <a:t>and effort </a:t>
            </a:r>
            <a:endParaRPr lang="en-GB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500" y="5694784"/>
            <a:ext cx="1609518" cy="53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9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3"/>
          <p:cNvSpPr/>
          <p:nvPr/>
        </p:nvSpPr>
        <p:spPr>
          <a:xfrm>
            <a:off x="574261" y="-148434"/>
            <a:ext cx="82128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2600" b="1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of ARMS in the Adriatic Sea</a:t>
            </a:r>
            <a:endParaRPr lang="sl-SI" sz="2600" b="1" dirty="0"/>
          </a:p>
        </p:txBody>
      </p:sp>
      <p:pic>
        <p:nvPicPr>
          <p:cNvPr id="8" name="Slika 19">
            <a:extLst>
              <a:ext uri="{FF2B5EF4-FFF2-40B4-BE49-F238E27FC236}">
                <a16:creationId xmlns:a16="http://schemas.microsoft.com/office/drawing/2014/main" id="{4AFF839D-C44A-7B72-B7B0-E58737097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61" y="517996"/>
            <a:ext cx="3471297" cy="2667798"/>
          </a:xfrm>
          <a:prstGeom prst="rect">
            <a:avLst/>
          </a:prstGeom>
        </p:spPr>
      </p:pic>
      <p:sp>
        <p:nvSpPr>
          <p:cNvPr id="9" name="PoljeZBesedilom 22">
            <a:extLst>
              <a:ext uri="{FF2B5EF4-FFF2-40B4-BE49-F238E27FC236}">
                <a16:creationId xmlns:a16="http://schemas.microsoft.com/office/drawing/2014/main" id="{E13B1233-DB26-18D7-D1B7-37A694FA6CED}"/>
              </a:ext>
            </a:extLst>
          </p:cNvPr>
          <p:cNvSpPr txBox="1"/>
          <p:nvPr/>
        </p:nvSpPr>
        <p:spPr>
          <a:xfrm>
            <a:off x="232558" y="3259682"/>
            <a:ext cx="39563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i="1" dirty="0">
                <a:solidFill>
                  <a:schemeClr val="accent1">
                    <a:lumMod val="50000"/>
                  </a:schemeClr>
                </a:solidFill>
              </a:rPr>
              <a:t>5x5 grid method</a:t>
            </a:r>
            <a:r>
              <a:rPr lang="en-GB" sz="1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600" b="1" i="1" dirty="0">
                <a:solidFill>
                  <a:schemeClr val="accent1">
                    <a:lumMod val="50000"/>
                  </a:schemeClr>
                </a:solidFill>
              </a:rPr>
              <a:t>highest mean numbers </a:t>
            </a:r>
            <a:r>
              <a:rPr lang="en-GB" sz="1600" i="1" dirty="0">
                <a:solidFill>
                  <a:schemeClr val="accent1">
                    <a:lumMod val="50000"/>
                  </a:schemeClr>
                </a:solidFill>
              </a:rPr>
              <a:t>of categories per plate-face</a:t>
            </a:r>
            <a:endParaRPr lang="sl-SI" sz="1600" i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6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i="1" dirty="0">
                <a:solidFill>
                  <a:schemeClr val="accent1">
                    <a:lumMod val="50000"/>
                  </a:schemeClr>
                </a:solidFill>
              </a:rPr>
              <a:t>5x5 grid method</a:t>
            </a:r>
            <a:r>
              <a:rPr lang="en-GB" sz="1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600" b="1" i="1" dirty="0">
                <a:solidFill>
                  <a:schemeClr val="accent1">
                    <a:lumMod val="50000"/>
                  </a:schemeClr>
                </a:solidFill>
              </a:rPr>
              <a:t>highest </a:t>
            </a:r>
            <a:r>
              <a:rPr lang="sl-SI" sz="1600" b="1" i="1" dirty="0">
                <a:solidFill>
                  <a:schemeClr val="accent1">
                    <a:lumMod val="50000"/>
                  </a:schemeClr>
                </a:solidFill>
              </a:rPr>
              <a:t>total</a:t>
            </a:r>
            <a:r>
              <a:rPr lang="en-GB" sz="1600" b="1" i="1" dirty="0">
                <a:solidFill>
                  <a:schemeClr val="accent1">
                    <a:lumMod val="50000"/>
                  </a:schemeClr>
                </a:solidFill>
              </a:rPr>
              <a:t> numbers </a:t>
            </a:r>
            <a:r>
              <a:rPr lang="en-GB" sz="1600" i="1" dirty="0">
                <a:solidFill>
                  <a:schemeClr val="accent1">
                    <a:lumMod val="50000"/>
                  </a:schemeClr>
                </a:solidFill>
              </a:rPr>
              <a:t>of detected</a:t>
            </a:r>
            <a:r>
              <a:rPr lang="sl-SI" sz="1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i="1" dirty="0" smtClean="0">
                <a:solidFill>
                  <a:schemeClr val="accent1">
                    <a:lumMod val="50000"/>
                  </a:schemeClr>
                </a:solidFill>
              </a:rPr>
              <a:t>tax. </a:t>
            </a:r>
            <a:r>
              <a:rPr lang="sl-SI" sz="1600" i="1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en-GB" sz="1600" i="1" dirty="0" err="1" smtClean="0">
                <a:solidFill>
                  <a:schemeClr val="accent1">
                    <a:lumMod val="50000"/>
                  </a:schemeClr>
                </a:solidFill>
              </a:rPr>
              <a:t>ategories</a:t>
            </a:r>
            <a:endParaRPr lang="sl-SI" sz="16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i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i="1" dirty="0">
                <a:solidFill>
                  <a:schemeClr val="accent1">
                    <a:lumMod val="50000"/>
                  </a:schemeClr>
                </a:solidFill>
              </a:rPr>
              <a:t>300 point method detected 2 more categories</a:t>
            </a:r>
            <a:r>
              <a:rPr lang="en-GB" sz="1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i="1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GB" sz="1600" i="1" dirty="0">
                <a:solidFill>
                  <a:schemeClr val="accent1">
                    <a:lumMod val="50000"/>
                  </a:schemeClr>
                </a:solidFill>
              </a:rPr>
              <a:t>overlooked by the 5x5 grid</a:t>
            </a:r>
            <a:r>
              <a:rPr lang="sl-SI" sz="1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600" i="1" dirty="0">
                <a:solidFill>
                  <a:schemeClr val="accent1">
                    <a:lumMod val="50000"/>
                  </a:schemeClr>
                </a:solidFill>
              </a:rPr>
              <a:t>survey</a:t>
            </a:r>
            <a:r>
              <a:rPr lang="en-GB" sz="1600" i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GB" sz="16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3B0B6556-2C18-3091-96E3-5D03413CC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942" y="1035236"/>
            <a:ext cx="4866266" cy="3518333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8F250587-5673-EF1F-3FBB-4E00FDE45F09}"/>
              </a:ext>
            </a:extLst>
          </p:cNvPr>
          <p:cNvSpPr txBox="1"/>
          <p:nvPr/>
        </p:nvSpPr>
        <p:spPr>
          <a:xfrm>
            <a:off x="4590473" y="4644406"/>
            <a:ext cx="44647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i="1" dirty="0">
                <a:solidFill>
                  <a:schemeClr val="accent1">
                    <a:lumMod val="50000"/>
                  </a:schemeClr>
                </a:solidFill>
              </a:rPr>
              <a:t>Proportions very similar </a:t>
            </a:r>
            <a:r>
              <a:rPr lang="en-GB" sz="1600" i="1" dirty="0">
                <a:solidFill>
                  <a:schemeClr val="accent1">
                    <a:lumMod val="50000"/>
                  </a:schemeClr>
                </a:solidFill>
              </a:rPr>
              <a:t>among methods.</a:t>
            </a:r>
            <a:endParaRPr lang="sl-SI" sz="1600" i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600" i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i="1" dirty="0">
                <a:solidFill>
                  <a:schemeClr val="accent1">
                    <a:lumMod val="50000"/>
                  </a:schemeClr>
                </a:solidFill>
              </a:rPr>
              <a:t>5x5 </a:t>
            </a:r>
            <a:r>
              <a:rPr lang="sl-SI" sz="1600" i="1" dirty="0" err="1">
                <a:solidFill>
                  <a:schemeClr val="accent1">
                    <a:lumMod val="50000"/>
                  </a:schemeClr>
                </a:solidFill>
              </a:rPr>
              <a:t>grid</a:t>
            </a:r>
            <a:r>
              <a:rPr lang="sl-SI" sz="1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i="1" dirty="0" err="1">
                <a:solidFill>
                  <a:schemeClr val="accent1">
                    <a:lumMod val="50000"/>
                  </a:schemeClr>
                </a:solidFill>
              </a:rPr>
              <a:t>method</a:t>
            </a:r>
            <a:r>
              <a:rPr lang="sl-SI" sz="1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b="1" i="1" dirty="0" err="1">
                <a:solidFill>
                  <a:schemeClr val="accent1">
                    <a:lumMod val="50000"/>
                  </a:schemeClr>
                </a:solidFill>
              </a:rPr>
              <a:t>slight</a:t>
            </a:r>
            <a:r>
              <a:rPr lang="sl-SI" sz="16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b="1" i="1" dirty="0" err="1">
                <a:solidFill>
                  <a:schemeClr val="accent1">
                    <a:lumMod val="50000"/>
                  </a:schemeClr>
                </a:solidFill>
              </a:rPr>
              <a:t>alterations</a:t>
            </a:r>
            <a:endParaRPr lang="sl-SI" sz="1600" b="1" i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500" y="5694784"/>
            <a:ext cx="1609518" cy="53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3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3"/>
          <p:cNvSpPr/>
          <p:nvPr/>
        </p:nvSpPr>
        <p:spPr>
          <a:xfrm>
            <a:off x="574261" y="-148434"/>
            <a:ext cx="82128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2600" b="1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of ARMS in the Adriatic Sea</a:t>
            </a:r>
            <a:endParaRPr lang="sl-SI" sz="2600" b="1" dirty="0"/>
          </a:p>
        </p:txBody>
      </p:sp>
      <p:pic>
        <p:nvPicPr>
          <p:cNvPr id="12" name="Slika 22">
            <a:extLst>
              <a:ext uri="{FF2B5EF4-FFF2-40B4-BE49-F238E27FC236}">
                <a16:creationId xmlns:a16="http://schemas.microsoft.com/office/drawing/2014/main" id="{66727F1A-5312-8BFA-B355-33D36E713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" y="621007"/>
            <a:ext cx="9142789" cy="3115361"/>
          </a:xfrm>
          <a:prstGeom prst="rect">
            <a:avLst/>
          </a:prstGeom>
        </p:spPr>
      </p:pic>
      <p:sp>
        <p:nvSpPr>
          <p:cNvPr id="14" name="PoljeZBesedilom 25">
            <a:extLst>
              <a:ext uri="{FF2B5EF4-FFF2-40B4-BE49-F238E27FC236}">
                <a16:creationId xmlns:a16="http://schemas.microsoft.com/office/drawing/2014/main" id="{BD019251-4ADA-1F63-AD0C-223B637FEC8E}"/>
              </a:ext>
            </a:extLst>
          </p:cNvPr>
          <p:cNvSpPr txBox="1"/>
          <p:nvPr/>
        </p:nvSpPr>
        <p:spPr>
          <a:xfrm>
            <a:off x="1790552" y="3926226"/>
            <a:ext cx="6060715" cy="1524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600" b="1" i="1" dirty="0">
                <a:solidFill>
                  <a:schemeClr val="accent1">
                    <a:lumMod val="50000"/>
                  </a:schemeClr>
                </a:solidFill>
              </a:rPr>
              <a:t>300 point &amp; 5x5 grid: </a:t>
            </a:r>
            <a:r>
              <a:rPr lang="sl-SI" sz="1600" i="1" dirty="0">
                <a:solidFill>
                  <a:schemeClr val="accent1">
                    <a:lumMod val="50000"/>
                  </a:schemeClr>
                </a:solidFill>
              </a:rPr>
              <a:t>similar and tighter scatter &amp; better stress values</a:t>
            </a:r>
            <a:r>
              <a:rPr lang="sl-SI" sz="1600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sl-SI" sz="1600" i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600" b="1" i="1" dirty="0">
                <a:solidFill>
                  <a:schemeClr val="accent1">
                    <a:lumMod val="50000"/>
                  </a:schemeClr>
                </a:solidFill>
              </a:rPr>
              <a:t>300 point:</a:t>
            </a:r>
            <a:r>
              <a:rPr lang="sl-SI" sz="1600" i="1" dirty="0">
                <a:solidFill>
                  <a:schemeClr val="accent1">
                    <a:lumMod val="50000"/>
                  </a:schemeClr>
                </a:solidFill>
              </a:rPr>
              <a:t> nice separation among deployments</a:t>
            </a:r>
            <a:r>
              <a:rPr lang="sl-SI" sz="1600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sl-SI" sz="1600" i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600" b="1" i="1" dirty="0">
                <a:solidFill>
                  <a:schemeClr val="accent1">
                    <a:lumMod val="50000"/>
                  </a:schemeClr>
                </a:solidFill>
              </a:rPr>
              <a:t>100 </a:t>
            </a:r>
            <a:r>
              <a:rPr lang="sl-SI" sz="1600" b="1" i="1" dirty="0" err="1">
                <a:solidFill>
                  <a:schemeClr val="accent1">
                    <a:lumMod val="50000"/>
                  </a:schemeClr>
                </a:solidFill>
              </a:rPr>
              <a:t>point</a:t>
            </a:r>
            <a:r>
              <a:rPr lang="sl-SI" sz="1600" b="1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sl-SI" sz="1600" i="1" dirty="0">
                <a:solidFill>
                  <a:schemeClr val="accent1">
                    <a:lumMod val="50000"/>
                  </a:schemeClr>
                </a:solidFill>
              </a:rPr>
              <a:t>most </a:t>
            </a:r>
            <a:r>
              <a:rPr lang="sl-SI" sz="1600" i="1" dirty="0" err="1">
                <a:solidFill>
                  <a:schemeClr val="accent1">
                    <a:lumMod val="50000"/>
                  </a:schemeClr>
                </a:solidFill>
              </a:rPr>
              <a:t>overlap</a:t>
            </a:r>
            <a:r>
              <a:rPr lang="sl-SI" sz="1600" i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sl-SI" sz="1600" i="1" dirty="0" err="1">
                <a:solidFill>
                  <a:schemeClr val="accent1">
                    <a:lumMod val="50000"/>
                  </a:schemeClr>
                </a:solidFill>
              </a:rPr>
              <a:t>loosest</a:t>
            </a:r>
            <a:r>
              <a:rPr lang="sl-SI" sz="1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i="1" dirty="0" err="1">
                <a:solidFill>
                  <a:schemeClr val="accent1">
                    <a:lumMod val="50000"/>
                  </a:schemeClr>
                </a:solidFill>
              </a:rPr>
              <a:t>scatter</a:t>
            </a:r>
            <a:r>
              <a:rPr lang="sl-SI" sz="1600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GB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500" y="5694784"/>
            <a:ext cx="1609518" cy="53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2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3"/>
          <p:cNvSpPr/>
          <p:nvPr/>
        </p:nvSpPr>
        <p:spPr>
          <a:xfrm>
            <a:off x="574261" y="-148434"/>
            <a:ext cx="82128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2600" b="1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of ARMS in the Adriatic Sea</a:t>
            </a:r>
            <a:endParaRPr lang="sl-SI" sz="2600" b="1" dirty="0"/>
          </a:p>
        </p:txBody>
      </p:sp>
      <p:pic>
        <p:nvPicPr>
          <p:cNvPr id="12" name="Slika 5" descr="Slika, ki vsebuje besede zunanji predmet, satovje&#10;&#10;Opis je samodejno ustvarjen">
            <a:extLst>
              <a:ext uri="{FF2B5EF4-FFF2-40B4-BE49-F238E27FC236}">
                <a16:creationId xmlns:a16="http://schemas.microsoft.com/office/drawing/2014/main" id="{088ED10C-3383-2609-37D7-19C718A610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021" y="1621215"/>
            <a:ext cx="1672615" cy="1672615"/>
          </a:xfrm>
          <a:prstGeom prst="rect">
            <a:avLst/>
          </a:prstGeom>
        </p:spPr>
      </p:pic>
      <p:pic>
        <p:nvPicPr>
          <p:cNvPr id="19" name="Slika 7" descr="Slika, ki vsebuje besede besedilo, puzzle&#10;&#10;Opis je samodejno ustvarjen">
            <a:extLst>
              <a:ext uri="{FF2B5EF4-FFF2-40B4-BE49-F238E27FC236}">
                <a16:creationId xmlns:a16="http://schemas.microsoft.com/office/drawing/2014/main" id="{D99139CA-6359-9883-7E01-AD859C73B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25" y="1653960"/>
            <a:ext cx="1672615" cy="167261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21" name="PoljeZBesedilom 9">
            <a:extLst>
              <a:ext uri="{FF2B5EF4-FFF2-40B4-BE49-F238E27FC236}">
                <a16:creationId xmlns:a16="http://schemas.microsoft.com/office/drawing/2014/main" id="{BD714712-FB25-4428-53D9-AFBE12900B60}"/>
              </a:ext>
            </a:extLst>
          </p:cNvPr>
          <p:cNvSpPr txBox="1"/>
          <p:nvPr/>
        </p:nvSpPr>
        <p:spPr>
          <a:xfrm>
            <a:off x="1477249" y="1012052"/>
            <a:ext cx="232017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b="1" i="1" dirty="0">
                <a:solidFill>
                  <a:srgbClr val="C00000"/>
                </a:solidFill>
              </a:rPr>
              <a:t>3</a:t>
            </a:r>
            <a:r>
              <a:rPr lang="en-GB" b="1" i="1" dirty="0">
                <a:solidFill>
                  <a:srgbClr val="C00000"/>
                </a:solidFill>
              </a:rPr>
              <a:t>00 point</a:t>
            </a:r>
            <a:r>
              <a:rPr lang="sl-SI" b="1" i="1" dirty="0">
                <a:solidFill>
                  <a:srgbClr val="C00000"/>
                </a:solidFill>
              </a:rPr>
              <a:t> </a:t>
            </a:r>
            <a:r>
              <a:rPr lang="en-GB" b="1" i="1" dirty="0">
                <a:solidFill>
                  <a:srgbClr val="C00000"/>
                </a:solidFill>
              </a:rPr>
              <a:t>overlay</a:t>
            </a:r>
          </a:p>
        </p:txBody>
      </p:sp>
      <p:sp>
        <p:nvSpPr>
          <p:cNvPr id="22" name="PoljeZBesedilom 10">
            <a:extLst>
              <a:ext uri="{FF2B5EF4-FFF2-40B4-BE49-F238E27FC236}">
                <a16:creationId xmlns:a16="http://schemas.microsoft.com/office/drawing/2014/main" id="{098E21FE-9107-7337-732E-A58C9DF68FD1}"/>
              </a:ext>
            </a:extLst>
          </p:cNvPr>
          <p:cNvSpPr txBox="1"/>
          <p:nvPr/>
        </p:nvSpPr>
        <p:spPr>
          <a:xfrm>
            <a:off x="5235866" y="1007629"/>
            <a:ext cx="232017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b="1" i="1" dirty="0">
                <a:solidFill>
                  <a:schemeClr val="bg1"/>
                </a:solidFill>
              </a:rPr>
              <a:t>5x5 </a:t>
            </a:r>
            <a:r>
              <a:rPr lang="en-GB" b="1" i="1" dirty="0">
                <a:solidFill>
                  <a:schemeClr val="bg1"/>
                </a:solidFill>
              </a:rPr>
              <a:t>grid</a:t>
            </a:r>
            <a:r>
              <a:rPr lang="sl-SI" b="1" i="1" dirty="0">
                <a:solidFill>
                  <a:schemeClr val="bg1"/>
                </a:solidFill>
              </a:rPr>
              <a:t> </a:t>
            </a:r>
            <a:r>
              <a:rPr lang="en-GB" b="1" i="1" dirty="0" smtClean="0">
                <a:solidFill>
                  <a:schemeClr val="bg1"/>
                </a:solidFill>
              </a:rPr>
              <a:t>survey</a:t>
            </a:r>
            <a:endParaRPr lang="sl-SI" b="1" i="1" dirty="0" smtClean="0">
              <a:solidFill>
                <a:schemeClr val="bg1"/>
              </a:solidFill>
            </a:endParaRPr>
          </a:p>
          <a:p>
            <a:pPr algn="ctr"/>
            <a:endParaRPr lang="en-GB" b="1" i="1" dirty="0">
              <a:solidFill>
                <a:schemeClr val="bg1"/>
              </a:solidFill>
            </a:endParaRPr>
          </a:p>
        </p:txBody>
      </p:sp>
      <p:sp>
        <p:nvSpPr>
          <p:cNvPr id="26" name="PoljeZBesedilom 16">
            <a:extLst>
              <a:ext uri="{FF2B5EF4-FFF2-40B4-BE49-F238E27FC236}">
                <a16:creationId xmlns:a16="http://schemas.microsoft.com/office/drawing/2014/main" id="{F92B8C71-8C01-C68F-874C-FE4970F2B040}"/>
              </a:ext>
            </a:extLst>
          </p:cNvPr>
          <p:cNvSpPr txBox="1"/>
          <p:nvPr/>
        </p:nvSpPr>
        <p:spPr>
          <a:xfrm>
            <a:off x="1259657" y="3485489"/>
            <a:ext cx="3607907" cy="2031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400" b="1" i="1" dirty="0" err="1">
                <a:solidFill>
                  <a:schemeClr val="accent1">
                    <a:lumMod val="50000"/>
                  </a:schemeClr>
                </a:solidFill>
              </a:rPr>
              <a:t>Straightforward</a:t>
            </a:r>
            <a:endParaRPr lang="sl-SI" sz="14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400" b="1" i="1" dirty="0" err="1">
                <a:solidFill>
                  <a:schemeClr val="accent1">
                    <a:lumMod val="50000"/>
                  </a:schemeClr>
                </a:solidFill>
              </a:rPr>
              <a:t>Very</a:t>
            </a:r>
            <a:r>
              <a:rPr lang="sl-SI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400" b="1" i="1" dirty="0" err="1">
                <a:solidFill>
                  <a:schemeClr val="accent1">
                    <a:lumMod val="50000"/>
                  </a:schemeClr>
                </a:solidFill>
              </a:rPr>
              <a:t>rapid</a:t>
            </a:r>
            <a:r>
              <a:rPr lang="sl-SI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400" i="1" dirty="0">
                <a:solidFill>
                  <a:schemeClr val="accent1">
                    <a:lumMod val="50000"/>
                  </a:schemeClr>
                </a:solidFill>
              </a:rPr>
              <a:t>- CPCe </a:t>
            </a:r>
            <a:r>
              <a:rPr lang="sl-SI" sz="1400" i="1" dirty="0" err="1">
                <a:solidFill>
                  <a:schemeClr val="accent1">
                    <a:lumMod val="50000"/>
                  </a:schemeClr>
                </a:solidFill>
              </a:rPr>
              <a:t>automatization</a:t>
            </a:r>
            <a:r>
              <a:rPr lang="sl-SI" sz="14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400" i="1" dirty="0" err="1">
                <a:solidFill>
                  <a:schemeClr val="accent1">
                    <a:lumMod val="50000"/>
                  </a:schemeClr>
                </a:solidFill>
              </a:rPr>
              <a:t>Applied</a:t>
            </a:r>
            <a:r>
              <a:rPr lang="sl-SI" sz="1400" i="1" dirty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sl-SI" sz="1400" b="1" i="1" dirty="0" err="1">
                <a:solidFill>
                  <a:schemeClr val="accent1">
                    <a:lumMod val="50000"/>
                  </a:schemeClr>
                </a:solidFill>
              </a:rPr>
              <a:t>previous</a:t>
            </a:r>
            <a:r>
              <a:rPr lang="sl-SI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400" b="1" i="1" dirty="0" err="1">
                <a:solidFill>
                  <a:schemeClr val="accent1">
                    <a:lumMod val="50000"/>
                  </a:schemeClr>
                </a:solidFill>
              </a:rPr>
              <a:t>studies</a:t>
            </a:r>
            <a:endParaRPr lang="sl-SI" sz="14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400" i="1" dirty="0" err="1">
                <a:solidFill>
                  <a:schemeClr val="accent1">
                    <a:lumMod val="50000"/>
                  </a:schemeClr>
                </a:solidFill>
              </a:rPr>
              <a:t>Sampling</a:t>
            </a:r>
            <a:r>
              <a:rPr lang="sl-SI" sz="14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400" i="1" dirty="0" err="1">
                <a:solidFill>
                  <a:schemeClr val="accent1">
                    <a:lumMod val="50000"/>
                  </a:schemeClr>
                </a:solidFill>
              </a:rPr>
              <a:t>intensity</a:t>
            </a:r>
            <a:r>
              <a:rPr lang="sl-SI" sz="1400" i="1" dirty="0">
                <a:solidFill>
                  <a:schemeClr val="accent1">
                    <a:lumMod val="50000"/>
                  </a:schemeClr>
                </a:solidFill>
              </a:rPr>
              <a:t> - </a:t>
            </a:r>
            <a:r>
              <a:rPr lang="sl-SI" sz="1400" b="1" i="1" dirty="0" err="1">
                <a:solidFill>
                  <a:schemeClr val="accent1">
                    <a:lumMod val="50000"/>
                  </a:schemeClr>
                </a:solidFill>
              </a:rPr>
              <a:t>easily</a:t>
            </a:r>
            <a:r>
              <a:rPr lang="sl-SI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400" b="1" i="1" dirty="0" err="1">
                <a:solidFill>
                  <a:schemeClr val="accent1">
                    <a:lumMod val="50000"/>
                  </a:schemeClr>
                </a:solidFill>
              </a:rPr>
              <a:t>increased</a:t>
            </a:r>
            <a:endParaRPr lang="sl-SI" sz="14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sl-SI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PoljeZBesedilom 18">
            <a:extLst>
              <a:ext uri="{FF2B5EF4-FFF2-40B4-BE49-F238E27FC236}">
                <a16:creationId xmlns:a16="http://schemas.microsoft.com/office/drawing/2014/main" id="{C10611D3-CED2-4E75-5A23-59C09678538F}"/>
              </a:ext>
            </a:extLst>
          </p:cNvPr>
          <p:cNvSpPr txBox="1"/>
          <p:nvPr/>
        </p:nvSpPr>
        <p:spPr>
          <a:xfrm>
            <a:off x="5235866" y="3734871"/>
            <a:ext cx="3031669" cy="2031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b="1" i="1" dirty="0" err="1">
                <a:solidFill>
                  <a:schemeClr val="accent1">
                    <a:lumMod val="50000"/>
                  </a:schemeClr>
                </a:solidFill>
              </a:rPr>
              <a:t>Demanding</a:t>
            </a:r>
            <a:r>
              <a:rPr lang="sl-SI" sz="1400" b="1" i="1" dirty="0">
                <a:solidFill>
                  <a:schemeClr val="accent1">
                    <a:lumMod val="50000"/>
                  </a:schemeClr>
                </a:solidFill>
              </a:rPr>
              <a:t> &amp; </a:t>
            </a:r>
            <a:r>
              <a:rPr lang="sl-SI" sz="1400" b="1" i="1" dirty="0" err="1">
                <a:solidFill>
                  <a:schemeClr val="accent1">
                    <a:lumMod val="50000"/>
                  </a:schemeClr>
                </a:solidFill>
              </a:rPr>
              <a:t>laborous</a:t>
            </a:r>
            <a:endParaRPr lang="sl-SI" sz="14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b="1" i="1" dirty="0" err="1">
                <a:solidFill>
                  <a:schemeClr val="accent1">
                    <a:lumMod val="50000"/>
                  </a:schemeClr>
                </a:solidFill>
              </a:rPr>
              <a:t>Slow</a:t>
            </a:r>
            <a:r>
              <a:rPr lang="sl-SI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400" i="1" dirty="0">
                <a:solidFill>
                  <a:schemeClr val="accent1">
                    <a:lumMod val="50000"/>
                  </a:schemeClr>
                </a:solidFill>
              </a:rPr>
              <a:t>- manual </a:t>
            </a:r>
            <a:r>
              <a:rPr lang="sl-SI" sz="1400" i="1" dirty="0" err="1">
                <a:solidFill>
                  <a:schemeClr val="accent1">
                    <a:lumMod val="50000"/>
                  </a:schemeClr>
                </a:solidFill>
              </a:rPr>
              <a:t>input</a:t>
            </a:r>
            <a:endParaRPr lang="sl-SI" sz="1400" i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i="1" dirty="0" err="1">
                <a:solidFill>
                  <a:schemeClr val="accent1">
                    <a:lumMod val="50000"/>
                  </a:schemeClr>
                </a:solidFill>
              </a:rPr>
              <a:t>Sampling</a:t>
            </a:r>
            <a:r>
              <a:rPr lang="sl-SI" sz="14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400" i="1" dirty="0" err="1">
                <a:solidFill>
                  <a:schemeClr val="accent1">
                    <a:lumMod val="50000"/>
                  </a:schemeClr>
                </a:solidFill>
              </a:rPr>
              <a:t>intensity</a:t>
            </a:r>
            <a:r>
              <a:rPr lang="sl-SI" sz="1400" i="1" dirty="0">
                <a:solidFill>
                  <a:schemeClr val="accent1">
                    <a:lumMod val="50000"/>
                  </a:schemeClr>
                </a:solidFill>
              </a:rPr>
              <a:t> - </a:t>
            </a:r>
            <a:r>
              <a:rPr lang="sl-SI" sz="1400" b="1" i="1" dirty="0" err="1">
                <a:solidFill>
                  <a:schemeClr val="accent1">
                    <a:lumMod val="50000"/>
                  </a:schemeClr>
                </a:solidFill>
              </a:rPr>
              <a:t>hard</a:t>
            </a:r>
            <a:r>
              <a:rPr lang="sl-SI" sz="1400" b="1" i="1" dirty="0">
                <a:solidFill>
                  <a:schemeClr val="accent1">
                    <a:lumMod val="50000"/>
                  </a:schemeClr>
                </a:solidFill>
              </a:rPr>
              <a:t> to </a:t>
            </a:r>
            <a:r>
              <a:rPr lang="sl-SI" sz="1400" b="1" i="1" dirty="0" err="1">
                <a:solidFill>
                  <a:schemeClr val="accent1">
                    <a:lumMod val="50000"/>
                  </a:schemeClr>
                </a:solidFill>
              </a:rPr>
              <a:t>increase</a:t>
            </a:r>
            <a:endParaRPr lang="sl-SI" sz="14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4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b="1" i="1" dirty="0">
                <a:solidFill>
                  <a:schemeClr val="accent1">
                    <a:lumMod val="50000"/>
                  </a:schemeClr>
                </a:solidFill>
              </a:rPr>
              <a:t>No </a:t>
            </a:r>
            <a:r>
              <a:rPr lang="sl-SI" sz="1400" b="1" i="1" dirty="0" err="1">
                <a:solidFill>
                  <a:schemeClr val="accent1">
                    <a:lumMod val="50000"/>
                  </a:schemeClr>
                </a:solidFill>
              </a:rPr>
              <a:t>information</a:t>
            </a:r>
            <a:r>
              <a:rPr lang="sl-SI" sz="1400" b="1" i="1" dirty="0">
                <a:solidFill>
                  <a:schemeClr val="accent1">
                    <a:lumMod val="50000"/>
                  </a:schemeClr>
                </a:solidFill>
              </a:rPr>
              <a:t> on </a:t>
            </a:r>
            <a:r>
              <a:rPr lang="sl-SI" sz="1400" b="1" i="1" dirty="0" err="1">
                <a:solidFill>
                  <a:schemeClr val="accent1">
                    <a:lumMod val="50000"/>
                  </a:schemeClr>
                </a:solidFill>
              </a:rPr>
              <a:t>empty</a:t>
            </a:r>
            <a:r>
              <a:rPr lang="sl-SI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400" b="1" i="1" dirty="0" err="1">
                <a:solidFill>
                  <a:schemeClr val="accent1">
                    <a:lumMod val="50000"/>
                  </a:schemeClr>
                </a:solidFill>
              </a:rPr>
              <a:t>proportions</a:t>
            </a:r>
            <a:endParaRPr lang="sl-SI" sz="14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4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sl-SI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9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500" y="5694784"/>
            <a:ext cx="1609518" cy="53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3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_med">
  <a:themeElements>
    <a:clrScheme name="Thème Office 13">
      <a:dk1>
        <a:srgbClr val="808080"/>
      </a:dk1>
      <a:lt1>
        <a:srgbClr val="FFFFFF"/>
      </a:lt1>
      <a:dk2>
        <a:srgbClr val="008BD2"/>
      </a:dk2>
      <a:lt2>
        <a:srgbClr val="808080"/>
      </a:lt2>
      <a:accent1>
        <a:srgbClr val="008BD2"/>
      </a:accent1>
      <a:accent2>
        <a:srgbClr val="FFDD00"/>
      </a:accent2>
      <a:accent3>
        <a:srgbClr val="FFFFFF"/>
      </a:accent3>
      <a:accent4>
        <a:srgbClr val="6C6C6C"/>
      </a:accent4>
      <a:accent5>
        <a:srgbClr val="AAC4E5"/>
      </a:accent5>
      <a:accent6>
        <a:srgbClr val="E7C800"/>
      </a:accent6>
      <a:hlink>
        <a:srgbClr val="C0A686"/>
      </a:hlink>
      <a:folHlink>
        <a:srgbClr val="164194"/>
      </a:folHlink>
    </a:clrScheme>
    <a:fontScheme name="Personnalisé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3">
        <a:dk1>
          <a:srgbClr val="808080"/>
        </a:dk1>
        <a:lt1>
          <a:srgbClr val="FFFFFF"/>
        </a:lt1>
        <a:dk2>
          <a:srgbClr val="008BD2"/>
        </a:dk2>
        <a:lt2>
          <a:srgbClr val="808080"/>
        </a:lt2>
        <a:accent1>
          <a:srgbClr val="008BD2"/>
        </a:accent1>
        <a:accent2>
          <a:srgbClr val="FFDD00"/>
        </a:accent2>
        <a:accent3>
          <a:srgbClr val="FFFFFF"/>
        </a:accent3>
        <a:accent4>
          <a:srgbClr val="6C6C6C"/>
        </a:accent4>
        <a:accent5>
          <a:srgbClr val="AAC4E5"/>
        </a:accent5>
        <a:accent6>
          <a:srgbClr val="E7C800"/>
        </a:accent6>
        <a:hlink>
          <a:srgbClr val="C0A686"/>
        </a:hlink>
        <a:folHlink>
          <a:srgbClr val="1641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BFAC5883AB53408667FA64F8FCB369" ma:contentTypeVersion="9" ma:contentTypeDescription="Crée un document." ma:contentTypeScope="" ma:versionID="8ced14153ff6862710a7aa4aa8238e2f">
  <xsd:schema xmlns:xsd="http://www.w3.org/2001/XMLSchema" xmlns:xs="http://www.w3.org/2001/XMLSchema" xmlns:p="http://schemas.microsoft.com/office/2006/metadata/properties" xmlns:ns2="863fb998-5446-4bc0-9a48-9a3cc3d17cfa" xmlns:ns3="87d3e124-3edb-4f6a-ad50-719d918c664a" targetNamespace="http://schemas.microsoft.com/office/2006/metadata/properties" ma:root="true" ma:fieldsID="9c34975dcab9426007757c61e8924ed7" ns2:_="" ns3:_="">
    <xsd:import namespace="863fb998-5446-4bc0-9a48-9a3cc3d17cfa"/>
    <xsd:import namespace="87d3e124-3edb-4f6a-ad50-719d918c66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3fb998-5446-4bc0-9a48-9a3cc3d17c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d3e124-3edb-4f6a-ad50-719d918c664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A9D2C93-92C0-45CA-B340-EFE5D42337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CF173C-67EE-47A2-8764-7A06802861EC}">
  <ds:schemaRefs>
    <ds:schemaRef ds:uri="863fb998-5446-4bc0-9a48-9a3cc3d17cfa"/>
    <ds:schemaRef ds:uri="87d3e124-3edb-4f6a-ad50-719d918c66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E771F64-8386-484A-85E7-2D8167B9098F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863fb998-5446-4bc0-9a48-9a3cc3d17cfa"/>
    <ds:schemaRef ds:uri="87d3e124-3edb-4f6a-ad50-719d918c664a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blank_med</Template>
  <TotalTime>73263</TotalTime>
  <Words>483</Words>
  <Application>Microsoft Office PowerPoint</Application>
  <PresentationFormat>On-screen Show (4:3)</PresentationFormat>
  <Paragraphs>110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ＭＳ Ｐゴシック</vt:lpstr>
      <vt:lpstr>ＭＳ Ｐゴシック</vt:lpstr>
      <vt:lpstr>Arial</vt:lpstr>
      <vt:lpstr>Calibri</vt:lpstr>
      <vt:lpstr>Calibri Light</vt:lpstr>
      <vt:lpstr>Montserrat</vt:lpstr>
      <vt:lpstr>Montserrat Hairline</vt:lpstr>
      <vt:lpstr>Verdana</vt:lpstr>
      <vt:lpstr>blank_med</vt:lpstr>
      <vt:lpstr>2_Conception personnalisée</vt:lpstr>
      <vt:lpstr>1_Conception personnalisée</vt:lpstr>
      <vt:lpstr>Conception personnalisée</vt:lpstr>
      <vt:lpstr>Standardised, quantifiable and non-destructive sampling of hard bottom communities using ARMS – Autonomous Reef Monitoring Structures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HVALA! Thank you for your attention!</vt:lpstr>
    </vt:vector>
  </TitlesOfParts>
  <Company>CR PACA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Power Point Sous-titre</dc:title>
  <dc:creator>Mélanie PHAN</dc:creator>
  <cp:lastModifiedBy>Borut Mavrič</cp:lastModifiedBy>
  <cp:revision>106</cp:revision>
  <dcterms:created xsi:type="dcterms:W3CDTF">2012-02-17T13:58:30Z</dcterms:created>
  <dcterms:modified xsi:type="dcterms:W3CDTF">2022-09-13T10:28:58Z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0x010100A1BFAC5883AB53408667FA64F8FCB369</vt:lpwstr>
  </property>
</Properties>
</file>