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56" r:id="rId5"/>
    <p:sldMasterId id="2147483844" r:id="rId6"/>
    <p:sldMasterId id="2147483832" r:id="rId7"/>
  </p:sldMasterIdLst>
  <p:notesMasterIdLst>
    <p:notesMasterId r:id="rId21"/>
  </p:notesMasterIdLst>
  <p:handoutMasterIdLst>
    <p:handoutMasterId r:id="rId22"/>
  </p:handoutMasterIdLst>
  <p:sldIdLst>
    <p:sldId id="256" r:id="rId8"/>
    <p:sldId id="269" r:id="rId9"/>
    <p:sldId id="257" r:id="rId10"/>
    <p:sldId id="260" r:id="rId11"/>
    <p:sldId id="261" r:id="rId12"/>
    <p:sldId id="262" r:id="rId13"/>
    <p:sldId id="264" r:id="rId14"/>
    <p:sldId id="265" r:id="rId15"/>
    <p:sldId id="263" r:id="rId16"/>
    <p:sldId id="266" r:id="rId17"/>
    <p:sldId id="267" r:id="rId18"/>
    <p:sldId id="268" r:id="rId19"/>
    <p:sldId id="259" r:id="rId2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A4F24"/>
    <a:srgbClr val="9FAEE5"/>
    <a:srgbClr val="8A1F5A"/>
    <a:srgbClr val="4470B4"/>
    <a:srgbClr val="CB4F88"/>
    <a:srgbClr val="3C7486"/>
    <a:srgbClr val="EDC62B"/>
    <a:srgbClr val="98C222"/>
    <a:srgbClr val="159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13/09/2022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6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1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03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40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8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366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33771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77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331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93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726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41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3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872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627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178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B649B0D-6117-4171-81F6-B91D3C689F99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83378B8-D567-4659-9233-E4BC3ECA1DA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701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4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970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91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343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171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313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903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154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596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968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D638C-79EA-4084-A3D5-9C3D280BC337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113BCD-8316-4EEB-B018-90CCE149D8E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526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031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12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732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734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38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514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085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021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908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720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92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7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0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992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9144000" cy="684374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1768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3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03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714" y="-54768"/>
            <a:ext cx="10384758" cy="691276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2852935"/>
            <a:ext cx="7886700" cy="332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613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DDC3-22E4-4061-B710-7795B67F87AD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628D-BE53-4064-AADB-84C282EEDA28}" type="slidenum">
              <a:rPr lang="fr-FR" smtClean="0"/>
              <a:t>‹N›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7384"/>
            <a:ext cx="10297174" cy="685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2CED1E-708D-4DD4-B1EE-CDB04B078468}"/>
              </a:ext>
            </a:extLst>
          </p:cNvPr>
          <p:cNvSpPr txBox="1">
            <a:spLocks/>
          </p:cNvSpPr>
          <p:nvPr/>
        </p:nvSpPr>
        <p:spPr>
          <a:xfrm>
            <a:off x="-481025" y="5565558"/>
            <a:ext cx="9988061" cy="511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>
                <a:solidFill>
                  <a:schemeClr val="bg1"/>
                </a:solidFill>
              </a:rPr>
              <a:t> </a:t>
            </a:r>
            <a:r>
              <a:rPr lang="it-IT" sz="2400">
                <a:solidFill>
                  <a:schemeClr val="bg1"/>
                </a:solidFill>
              </a:rPr>
              <a:t>Presenting:</a:t>
            </a:r>
            <a:r>
              <a:rPr lang="hr-HR" sz="2400">
                <a:solidFill>
                  <a:schemeClr val="bg1"/>
                </a:solidFill>
              </a:rPr>
              <a:t> </a:t>
            </a:r>
            <a:r>
              <a:rPr lang="it-IT" sz="2400">
                <a:solidFill>
                  <a:schemeClr val="bg1"/>
                </a:solidFill>
              </a:rPr>
              <a:t>Marina Lipizer, OGS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bg1"/>
                </a:solidFill>
              </a:rPr>
              <a:t>Contributions from: Lamma, CSIC, IPMA, OGS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bg1"/>
                </a:solidFill>
              </a:rPr>
              <a:t>And experts from IFREMER and CNR-IAS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5844569-92D1-4B06-8ED5-A94228E31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28" y="4391577"/>
            <a:ext cx="7465142" cy="1168815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Towards an action plan on marine environmental threats and pollution</a:t>
            </a:r>
            <a:endParaRPr lang="en-GB" sz="3600" b="1">
              <a:solidFill>
                <a:srgbClr val="FFFF00"/>
              </a:solidFill>
            </a:endParaRP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71EECF02-070B-46C8-997E-E49ED6D8EDC4}"/>
              </a:ext>
            </a:extLst>
          </p:cNvPr>
          <p:cNvSpPr txBox="1">
            <a:spLocks/>
          </p:cNvSpPr>
          <p:nvPr/>
        </p:nvSpPr>
        <p:spPr>
          <a:xfrm>
            <a:off x="-235974" y="2877159"/>
            <a:ext cx="937997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1">
                <a:solidFill>
                  <a:schemeClr val="bg1"/>
                </a:solidFill>
              </a:rPr>
              <a:t>SHAREMED International workshop</a:t>
            </a:r>
          </a:p>
          <a:p>
            <a:pPr fontAlgn="auto">
              <a:spcAft>
                <a:spcPts val="0"/>
              </a:spcAft>
            </a:pPr>
            <a:r>
              <a:rPr lang="en-US" sz="2800" i="1">
                <a:solidFill>
                  <a:schemeClr val="bg1"/>
                </a:solidFill>
              </a:rPr>
              <a:t>Connecting marine research and boosting benefits to society</a:t>
            </a:r>
          </a:p>
          <a:p>
            <a:pPr fontAlgn="auto">
              <a:spcAft>
                <a:spcPts val="0"/>
              </a:spcAft>
            </a:pPr>
            <a:r>
              <a:rPr lang="en-US" sz="2800" i="1">
                <a:solidFill>
                  <a:schemeClr val="bg1"/>
                </a:solidFill>
              </a:rPr>
              <a:t>Malta, 13-14.9.2022</a:t>
            </a:r>
            <a:endParaRPr lang="en-GB" sz="28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9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D00803-45E0-4A84-B993-D2A96F73105D}"/>
              </a:ext>
            </a:extLst>
          </p:cNvPr>
          <p:cNvSpPr/>
          <p:nvPr/>
        </p:nvSpPr>
        <p:spPr>
          <a:xfrm>
            <a:off x="206478" y="543119"/>
            <a:ext cx="8259097" cy="458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GB" sz="2200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Regulatory aspects:</a:t>
            </a:r>
            <a:endParaRPr lang="it-IT" sz="220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1200"/>
              </a:spcAft>
              <a:buSzPts val="1000"/>
              <a:buFont typeface="Wingdings" panose="05000000000000000000" pitchFamily="2" charset="2"/>
              <a:buChar char="v"/>
            </a:pPr>
            <a:r>
              <a:rPr lang="en-GB" sz="2000">
                <a:solidFill>
                  <a:srgbClr val="000000"/>
                </a:solidFill>
                <a:ea typeface="Noto Sans Symbols"/>
                <a:cs typeface="Arial" panose="020B0604020202020204" pitchFamily="34" charset="0"/>
              </a:rPr>
              <a:t>Ratification of </a:t>
            </a:r>
            <a:r>
              <a:rPr lang="en-GB" sz="2000" b="1">
                <a:solidFill>
                  <a:srgbClr val="000000"/>
                </a:solidFill>
                <a:ea typeface="Noto Sans Symbols"/>
                <a:cs typeface="Arial" panose="020B0604020202020204" pitchFamily="34" charset="0"/>
              </a:rPr>
              <a:t>Barcelona Convention Protocols</a:t>
            </a:r>
            <a:r>
              <a:rPr lang="en-GB" sz="2000">
                <a:solidFill>
                  <a:srgbClr val="000000"/>
                </a:solidFill>
                <a:ea typeface="Noto Sans Symbols"/>
                <a:cs typeface="Arial" panose="020B0604020202020204" pitchFamily="34" charset="0"/>
              </a:rPr>
              <a:t> </a:t>
            </a:r>
            <a:endParaRPr lang="it-IT" sz="2000">
              <a:solidFill>
                <a:srgbClr val="000000"/>
              </a:solidFill>
              <a:ea typeface="Noto Sans Symbols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1200"/>
              </a:spcAft>
              <a:buSzPts val="1000"/>
              <a:buFont typeface="Wingdings" panose="05000000000000000000" pitchFamily="2" charset="2"/>
              <a:buChar char="v"/>
            </a:pPr>
            <a:r>
              <a:rPr lang="en-GB" sz="2000">
                <a:solidFill>
                  <a:srgbClr val="000000"/>
                </a:solidFill>
                <a:ea typeface="Noto Sans Symbols"/>
                <a:cs typeface="Arial" panose="020B0604020202020204" pitchFamily="34" charset="0"/>
              </a:rPr>
              <a:t>Alignment with the </a:t>
            </a:r>
            <a:r>
              <a:rPr lang="en-GB" sz="2000" b="1">
                <a:solidFill>
                  <a:srgbClr val="000000"/>
                </a:solidFill>
                <a:ea typeface="Noto Sans Symbols"/>
                <a:cs typeface="Arial" panose="020B0604020202020204" pitchFamily="34" charset="0"/>
              </a:rPr>
              <a:t>MSP</a:t>
            </a:r>
            <a:r>
              <a:rPr lang="en-GB" sz="2000">
                <a:solidFill>
                  <a:srgbClr val="000000"/>
                </a:solidFill>
                <a:ea typeface="Noto Sans Symbols"/>
                <a:cs typeface="Arial" panose="020B0604020202020204" pitchFamily="34" charset="0"/>
              </a:rPr>
              <a:t> which supports transnational cooperation through a framework for arbitrating between competing marine human activities and their impact on the marine environment</a:t>
            </a:r>
            <a:endParaRPr lang="it-IT" sz="2000">
              <a:solidFill>
                <a:srgbClr val="000000"/>
              </a:solidFill>
              <a:ea typeface="Noto Sans Symbols"/>
              <a:cs typeface="Arial" panose="020B0604020202020204" pitchFamily="34" charset="0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en-GB" sz="2200" b="1">
                <a:solidFill>
                  <a:srgbClr val="000000"/>
                </a:solidFill>
                <a:latin typeface="Montserrat Light"/>
                <a:ea typeface="Calibri" panose="020F0502020204030204" pitchFamily="34" charset="0"/>
                <a:cs typeface="Times New Roman" panose="02020603050405020304" pitchFamily="18" charset="0"/>
              </a:rPr>
              <a:t>Geographical unbalance:</a:t>
            </a:r>
            <a:endParaRPr lang="it-IT" sz="2200">
              <a:solidFill>
                <a:srgbClr val="000000"/>
              </a:solidFill>
              <a:latin typeface="Montserrat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b="1">
                <a:solidFill>
                  <a:srgbClr val="000000"/>
                </a:solidFill>
                <a:highlight>
                  <a:srgbClr val="FFFFFF"/>
                </a:highlight>
              </a:rPr>
              <a:t>Integrated /joint monitoring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programs</a:t>
            </a:r>
            <a:r>
              <a:rPr lang="en-GB" b="1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considering existing surveys (mainly regional sea conventions RSCs and EU directives …)</a:t>
            </a:r>
            <a:endParaRPr lang="it-IT">
              <a:solidFill>
                <a:srgbClr val="000000"/>
              </a:solidFill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b="1">
                <a:solidFill>
                  <a:srgbClr val="000000"/>
                </a:solidFill>
                <a:highlight>
                  <a:srgbClr val="FFFFFF"/>
                </a:highlight>
              </a:rPr>
              <a:t>Specific funding 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monitoring programs in non-European countries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b="1">
                <a:solidFill>
                  <a:srgbClr val="000000"/>
                </a:solidFill>
                <a:highlight>
                  <a:srgbClr val="FFFFFF"/>
                </a:highlight>
              </a:rPr>
              <a:t>Strengthen skills – capacity builiding</a:t>
            </a:r>
          </a:p>
        </p:txBody>
      </p:sp>
    </p:spTree>
    <p:extLst>
      <p:ext uri="{BB962C8B-B14F-4D97-AF65-F5344CB8AC3E}">
        <p14:creationId xmlns:p14="http://schemas.microsoft.com/office/powerpoint/2010/main" val="295866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62F7A59-A8F5-4C47-BF08-FB2939956D65}"/>
              </a:ext>
            </a:extLst>
          </p:cNvPr>
          <p:cNvSpPr/>
          <p:nvPr/>
        </p:nvSpPr>
        <p:spPr>
          <a:xfrm>
            <a:off x="196645" y="230186"/>
            <a:ext cx="8750710" cy="542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Proposed approach – contributing to SHAREMED framework document for a </a:t>
            </a:r>
            <a:r>
              <a:rPr lang="en-US" sz="2400" b="1">
                <a:solidFill>
                  <a:srgbClr val="000000"/>
                </a:solidFill>
                <a:cs typeface="Arial" panose="020B0604020202020204" pitchFamily="34" charset="0"/>
              </a:rPr>
              <a:t>marine observation system of systems to assess and address environmental threats in the Mediterranean Sea</a:t>
            </a:r>
            <a:endParaRPr lang="it-IT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Set up of a </a:t>
            </a:r>
            <a:r>
              <a:rPr lang="en-GB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Task Force at national level </a:t>
            </a: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identify emergent topics and </a:t>
            </a:r>
            <a:r>
              <a:rPr lang="en-GB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priorities</a:t>
            </a: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 research and monitoring activities</a:t>
            </a:r>
            <a:endParaRPr lang="it-IT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Set up of </a:t>
            </a:r>
            <a:r>
              <a:rPr lang="en-GB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Joint Regional Groups – “Mediterranean agency” </a:t>
            </a: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en-GB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Barcelona Convention umbrella: </a:t>
            </a: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scientific and technical advisory working groups with the task to harmonise national priorities and to deliver a Common Strategy</a:t>
            </a:r>
            <a:r>
              <a:rPr lang="en-GB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 Threats to Mediterranean. </a:t>
            </a:r>
            <a:endParaRPr lang="it-IT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Definition of a </a:t>
            </a:r>
            <a:r>
              <a:rPr lang="en-GB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Memorandum of Understanding</a:t>
            </a: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reach international agreements on environmental priorities and on most efficient approaches to assess and address them </a:t>
            </a:r>
            <a:endParaRPr lang="it-IT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GB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Regional Funding Programmes </a:t>
            </a: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(under European Commission and under international frameworks)</a:t>
            </a:r>
            <a:endParaRPr lang="it-IT" sz="180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02EDBD0-F767-400C-988E-6838278E0795}"/>
              </a:ext>
            </a:extLst>
          </p:cNvPr>
          <p:cNvSpPr/>
          <p:nvPr/>
        </p:nvSpPr>
        <p:spPr>
          <a:xfrm>
            <a:off x="196645" y="230186"/>
            <a:ext cx="8750710" cy="5582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Action plan is urgent!</a:t>
            </a:r>
          </a:p>
          <a:p>
            <a:pPr>
              <a:spcAft>
                <a:spcPts val="0"/>
              </a:spcAft>
            </a:pPr>
            <a:endParaRPr lang="it-IT" sz="2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it-IT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Environmental threats are increasing and changing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it-IT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the case of pollution…. lot of knowledge and understanding in lacking (e.g. impacts, transfer mechanisms, modifications in the marine environment,…)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it-IT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Sharing priorities is required to improve efficacy (assessment, management, reduction,,,)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it-IT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Long term, yet flexible and adaptive monitoring is needed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GB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Open, harmonized,validated, comparable data, interop</a:t>
            </a: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erable infrastructures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Clear mandates and roles (who should do what)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Durable and dedicated funding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GB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Capacity building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GB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Capitalization and </a:t>
            </a:r>
            <a:r>
              <a:rPr lang="en-GB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sharing of best practices</a:t>
            </a:r>
            <a:endParaRPr lang="it-IT" sz="180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F266B5-933F-4214-BD69-1B624FFB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23" y="1292948"/>
            <a:ext cx="7186353" cy="1143000"/>
          </a:xfrm>
        </p:spPr>
        <p:txBody>
          <a:bodyPr/>
          <a:lstStyle/>
          <a:p>
            <a:r>
              <a:rPr lang="en-GB"/>
              <a:t>Thank you for you attention and for fruitful discussion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EAD655-7C6C-4337-9022-E9529703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45" y="3507659"/>
            <a:ext cx="8229600" cy="2027902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Marina Lipizer</a:t>
            </a:r>
            <a:endParaRPr lang="en-GB" dirty="0"/>
          </a:p>
          <a:p>
            <a:pPr marL="0" indent="0">
              <a:buNone/>
            </a:pPr>
            <a:r>
              <a:rPr lang="it-IT"/>
              <a:t>​Istituto Nazionale di Oceanografia e di Geofisica Sperimentale - OGS</a:t>
            </a:r>
            <a:endParaRPr lang="en-GB" dirty="0"/>
          </a:p>
          <a:p>
            <a:pPr marL="0" indent="0">
              <a:buNone/>
            </a:pPr>
            <a:r>
              <a:rPr lang="en-GB"/>
              <a:t>mlipizer@ogs.it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94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95828B-86A5-4DB9-8E52-67CFCB3CC937}"/>
              </a:ext>
            </a:extLst>
          </p:cNvPr>
          <p:cNvSpPr txBox="1">
            <a:spLocks/>
          </p:cNvSpPr>
          <p:nvPr/>
        </p:nvSpPr>
        <p:spPr>
          <a:xfrm>
            <a:off x="771832" y="1683110"/>
            <a:ext cx="8229600" cy="43440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ker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kern="0">
                <a:solidFill>
                  <a:srgbClr val="000000"/>
                </a:solidFill>
              </a:rPr>
              <a:t>Approach: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kern="0">
                <a:solidFill>
                  <a:srgbClr val="000000"/>
                </a:solidFill>
              </a:rPr>
              <a:t>SHAREMED partnership consultation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kern="0">
                <a:solidFill>
                  <a:srgbClr val="000000"/>
                </a:solidFill>
              </a:rPr>
              <a:t>Stakeholder consultation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kern="0">
                <a:solidFill>
                  <a:srgbClr val="000000"/>
                </a:solidFill>
              </a:rPr>
              <a:t>Capitalization events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kern="0">
                <a:solidFill>
                  <a:srgbClr val="000000"/>
                </a:solidFill>
              </a:rPr>
              <a:t>Experts consultation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kern="0">
                <a:solidFill>
                  <a:srgbClr val="000000"/>
                </a:solidFill>
              </a:rPr>
              <a:t>… today discussion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6E5E0BA9-CE4A-4966-B81B-BEBE17C782AD}"/>
              </a:ext>
            </a:extLst>
          </p:cNvPr>
          <p:cNvSpPr txBox="1">
            <a:spLocks/>
          </p:cNvSpPr>
          <p:nvPr/>
        </p:nvSpPr>
        <p:spPr>
          <a:xfrm>
            <a:off x="336140" y="321021"/>
            <a:ext cx="8471720" cy="11688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kern="0">
                <a:solidFill>
                  <a:srgbClr val="0070C0"/>
                </a:solidFill>
              </a:rPr>
              <a:t>Towards an action plan on marine environmental threats and pollution</a:t>
            </a:r>
            <a:endParaRPr lang="en-GB" sz="3600" b="1" ker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74C3-BF1B-448D-8FEA-9223F2F4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7" y="97658"/>
            <a:ext cx="8229600" cy="1143000"/>
          </a:xfrm>
        </p:spPr>
        <p:txBody>
          <a:bodyPr/>
          <a:lstStyle/>
          <a:p>
            <a:r>
              <a:rPr lang="en-GB"/>
              <a:t>Document outline: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524E2-C9F6-4503-9987-11AA8DCBF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832"/>
            <a:ext cx="8229600" cy="4344065"/>
          </a:xfr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b="1">
                <a:solidFill>
                  <a:srgbClr val="000000"/>
                </a:solidFill>
              </a:rPr>
              <a:t>What threats </a:t>
            </a:r>
            <a:r>
              <a:rPr lang="en-US" sz="1600">
                <a:solidFill>
                  <a:srgbClr val="000000"/>
                </a:solidFill>
              </a:rPr>
              <a:t>are currently being addressed and perceived as more important?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Focussing on pollution: what are the </a:t>
            </a:r>
            <a:r>
              <a:rPr lang="en-US" sz="1600" b="1">
                <a:solidFill>
                  <a:srgbClr val="000000"/>
                </a:solidFill>
              </a:rPr>
              <a:t>main needs </a:t>
            </a:r>
            <a:r>
              <a:rPr lang="en-US" sz="1600">
                <a:solidFill>
                  <a:srgbClr val="000000"/>
                </a:solidFill>
              </a:rPr>
              <a:t>in order </a:t>
            </a:r>
            <a:r>
              <a:rPr lang="en-US" sz="1600" b="1">
                <a:solidFill>
                  <a:srgbClr val="000000"/>
                </a:solidFill>
              </a:rPr>
              <a:t>to assess </a:t>
            </a:r>
            <a:r>
              <a:rPr lang="en-US" sz="1600">
                <a:solidFill>
                  <a:srgbClr val="000000"/>
                </a:solidFill>
              </a:rPr>
              <a:t>and</a:t>
            </a:r>
            <a:r>
              <a:rPr lang="en-US" sz="1600" b="1">
                <a:solidFill>
                  <a:srgbClr val="000000"/>
                </a:solidFill>
              </a:rPr>
              <a:t> address </a:t>
            </a:r>
            <a:r>
              <a:rPr lang="en-US" sz="1600">
                <a:solidFill>
                  <a:srgbClr val="000000"/>
                </a:solidFill>
              </a:rPr>
              <a:t>these threats?	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What is the required </a:t>
            </a:r>
            <a:r>
              <a:rPr lang="en-US" sz="1600" b="1">
                <a:solidFill>
                  <a:srgbClr val="000000"/>
                </a:solidFill>
              </a:rPr>
              <a:t>approach</a:t>
            </a:r>
            <a:r>
              <a:rPr lang="en-US" sz="1600">
                <a:solidFill>
                  <a:srgbClr val="000000"/>
                </a:solidFill>
              </a:rPr>
              <a:t> to assess pollution in an effective and harmonized way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>
                <a:solidFill>
                  <a:srgbClr val="000000"/>
                </a:solidFill>
              </a:rPr>
              <a:t>How to improve </a:t>
            </a:r>
            <a:r>
              <a:rPr lang="en-US" sz="1200" b="1">
                <a:solidFill>
                  <a:srgbClr val="000000"/>
                </a:solidFill>
              </a:rPr>
              <a:t>monitoring capabilities </a:t>
            </a:r>
            <a:r>
              <a:rPr lang="en-US" sz="1200">
                <a:solidFill>
                  <a:srgbClr val="000000"/>
                </a:solidFill>
              </a:rPr>
              <a:t>of south Mediterranean countries: compromise between innovative sensors-technologies and basic, easy/cheap to monitor parameters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>
                <a:solidFill>
                  <a:srgbClr val="000000"/>
                </a:solidFill>
              </a:rPr>
              <a:t>Linking pressures and environment: what “</a:t>
            </a:r>
            <a:r>
              <a:rPr lang="en-US" sz="1200" b="1">
                <a:solidFill>
                  <a:srgbClr val="000000"/>
                </a:solidFill>
              </a:rPr>
              <a:t>ecological targets</a:t>
            </a:r>
            <a:r>
              <a:rPr lang="en-US" sz="1200">
                <a:solidFill>
                  <a:srgbClr val="000000"/>
                </a:solidFill>
              </a:rPr>
              <a:t>” should be monitored (at what spatial/temporal scales) to evaluate pollution impacts? Sentinel organisms? Common “targets” vs “local specific ones”? Can we set </a:t>
            </a:r>
            <a:r>
              <a:rPr lang="en-US" sz="1200" b="1">
                <a:solidFill>
                  <a:srgbClr val="000000"/>
                </a:solidFill>
              </a:rPr>
              <a:t>priorities</a:t>
            </a:r>
            <a:r>
              <a:rPr lang="en-US" sz="1200">
                <a:solidFill>
                  <a:srgbClr val="000000"/>
                </a:solidFill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200">
                <a:solidFill>
                  <a:srgbClr val="000000"/>
                </a:solidFill>
              </a:rPr>
              <a:t>With regards to the main drivers of environmental threats, what </a:t>
            </a:r>
            <a:r>
              <a:rPr lang="en-US" sz="1200" b="1">
                <a:solidFill>
                  <a:srgbClr val="000000"/>
                </a:solidFill>
              </a:rPr>
              <a:t>measures</a:t>
            </a:r>
            <a:r>
              <a:rPr lang="en-US" sz="1200">
                <a:solidFill>
                  <a:srgbClr val="000000"/>
                </a:solidFill>
              </a:rPr>
              <a:t> are required to </a:t>
            </a:r>
            <a:r>
              <a:rPr lang="en-US" sz="1200" b="1">
                <a:solidFill>
                  <a:srgbClr val="000000"/>
                </a:solidFill>
              </a:rPr>
              <a:t>reduce pollution </a:t>
            </a:r>
            <a:r>
              <a:rPr lang="en-US" sz="1200">
                <a:solidFill>
                  <a:srgbClr val="000000"/>
                </a:solidFill>
              </a:rPr>
              <a:t>at Mediterranean scale?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b="1">
                <a:solidFill>
                  <a:srgbClr val="000000"/>
                </a:solidFill>
              </a:rPr>
              <a:t>Governance aspects </a:t>
            </a:r>
            <a:r>
              <a:rPr lang="en-US" sz="1600">
                <a:solidFill>
                  <a:srgbClr val="000000"/>
                </a:solidFill>
              </a:rPr>
              <a:t>- What steps are needed to assess and address trans-boundary pollution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2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8EC0EF7-A388-4B6E-A120-BE4BD3F7B21F}"/>
              </a:ext>
            </a:extLst>
          </p:cNvPr>
          <p:cNvSpPr/>
          <p:nvPr/>
        </p:nvSpPr>
        <p:spPr>
          <a:xfrm>
            <a:off x="376084" y="381451"/>
            <a:ext cx="8391832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000000"/>
                </a:solidFill>
              </a:rPr>
              <a:t>What threats </a:t>
            </a:r>
            <a:r>
              <a:rPr lang="en-US" sz="2400">
                <a:solidFill>
                  <a:srgbClr val="000000"/>
                </a:solidFill>
              </a:rPr>
              <a:t>are currently being addressed and perceived as more important?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B6E1EF2-B997-4B9B-84BC-112DEFD2DF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94" y="2659912"/>
            <a:ext cx="5878830" cy="29540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77E24E-6560-4DD0-BD69-F9BF93FAD7CA}"/>
              </a:ext>
            </a:extLst>
          </p:cNvPr>
          <p:cNvSpPr txBox="1"/>
          <p:nvPr/>
        </p:nvSpPr>
        <p:spPr>
          <a:xfrm>
            <a:off x="273214" y="1474515"/>
            <a:ext cx="8099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Several approaches to involve different types of </a:t>
            </a:r>
            <a:r>
              <a:rPr lang="it-IT" b="1">
                <a:solidFill>
                  <a:srgbClr val="000000"/>
                </a:solidFill>
              </a:rPr>
              <a:t>stakeholders</a:t>
            </a:r>
            <a:r>
              <a:rPr lang="it-IT">
                <a:solidFill>
                  <a:srgbClr val="000000"/>
                </a:solidFill>
              </a:rPr>
              <a:t> (capitalization workshops at Mediterranean, national and local scale; online questionnaires; bilateral meetings; expert consultation)</a:t>
            </a:r>
          </a:p>
          <a:p>
            <a:r>
              <a:rPr lang="it-IT">
                <a:solidFill>
                  <a:srgbClr val="000000"/>
                </a:solidFill>
              </a:rPr>
              <a:t>Review of </a:t>
            </a:r>
            <a:r>
              <a:rPr lang="it-IT" b="1">
                <a:solidFill>
                  <a:srgbClr val="000000"/>
                </a:solidFill>
              </a:rPr>
              <a:t>literature</a:t>
            </a:r>
            <a:r>
              <a:rPr lang="it-IT">
                <a:solidFill>
                  <a:srgbClr val="000000"/>
                </a:solidFill>
              </a:rPr>
              <a:t> and of </a:t>
            </a:r>
            <a:r>
              <a:rPr lang="en-US">
                <a:solidFill>
                  <a:srgbClr val="000000"/>
                </a:solidFill>
              </a:rPr>
              <a:t>latest EU and global </a:t>
            </a:r>
            <a:r>
              <a:rPr lang="en-US" b="1">
                <a:solidFill>
                  <a:srgbClr val="000000"/>
                </a:solidFill>
              </a:rPr>
              <a:t>policies</a:t>
            </a:r>
            <a:r>
              <a:rPr lang="en-US">
                <a:solidFill>
                  <a:srgbClr val="000000"/>
                </a:solidFill>
              </a:rPr>
              <a:t> and </a:t>
            </a:r>
            <a:r>
              <a:rPr lang="en-US" b="1">
                <a:solidFill>
                  <a:srgbClr val="000000"/>
                </a:solidFill>
              </a:rPr>
              <a:t>frameworks</a:t>
            </a:r>
            <a:r>
              <a:rPr lang="en-US">
                <a:solidFill>
                  <a:srgbClr val="000000"/>
                </a:solidFill>
              </a:rPr>
              <a:t>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C22D893-11F6-4E97-8AB6-00215547C868}"/>
              </a:ext>
            </a:extLst>
          </p:cNvPr>
          <p:cNvSpPr txBox="1">
            <a:spLocks/>
          </p:cNvSpPr>
          <p:nvPr/>
        </p:nvSpPr>
        <p:spPr>
          <a:xfrm>
            <a:off x="142568" y="247598"/>
            <a:ext cx="8229600" cy="8730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kern="0">
                <a:solidFill>
                  <a:srgbClr val="000000"/>
                </a:solidFill>
              </a:rPr>
              <a:t>Focussing on pollution: what are the </a:t>
            </a:r>
            <a:r>
              <a:rPr lang="en-US" sz="2400" b="1" kern="0">
                <a:solidFill>
                  <a:srgbClr val="000000"/>
                </a:solidFill>
              </a:rPr>
              <a:t>main needs </a:t>
            </a:r>
            <a:r>
              <a:rPr lang="en-US" sz="2400" kern="0">
                <a:solidFill>
                  <a:srgbClr val="000000"/>
                </a:solidFill>
              </a:rPr>
              <a:t>in order </a:t>
            </a:r>
            <a:r>
              <a:rPr lang="en-US" sz="2400" b="1" kern="0">
                <a:solidFill>
                  <a:srgbClr val="000000"/>
                </a:solidFill>
              </a:rPr>
              <a:t>to assess </a:t>
            </a:r>
            <a:r>
              <a:rPr lang="en-US" sz="2400" kern="0">
                <a:solidFill>
                  <a:srgbClr val="000000"/>
                </a:solidFill>
              </a:rPr>
              <a:t>and</a:t>
            </a:r>
            <a:r>
              <a:rPr lang="en-US" sz="2400" b="1" kern="0">
                <a:solidFill>
                  <a:srgbClr val="000000"/>
                </a:solidFill>
              </a:rPr>
              <a:t> address </a:t>
            </a:r>
            <a:r>
              <a:rPr lang="en-US" sz="2400" kern="0">
                <a:solidFill>
                  <a:srgbClr val="000000"/>
                </a:solidFill>
              </a:rPr>
              <a:t>these threats?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6B3E9B-EF85-4654-83A3-8E0C15E87B8A}"/>
              </a:ext>
            </a:extLst>
          </p:cNvPr>
          <p:cNvSpPr txBox="1"/>
          <p:nvPr/>
        </p:nvSpPr>
        <p:spPr>
          <a:xfrm>
            <a:off x="315248" y="1632367"/>
            <a:ext cx="6412333" cy="227754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200" b="1">
                <a:solidFill>
                  <a:srgbClr val="000000"/>
                </a:solidFill>
              </a:rPr>
              <a:t>“Milestone needs”</a:t>
            </a:r>
            <a:r>
              <a:rPr lang="en-GB" sz="2200">
                <a:solidFill>
                  <a:srgbClr val="000000"/>
                </a:solidFill>
              </a:rPr>
              <a:t> </a:t>
            </a:r>
          </a:p>
          <a:p>
            <a:r>
              <a:rPr lang="it-IT" sz="2000">
                <a:solidFill>
                  <a:srgbClr val="000000"/>
                </a:solidFill>
              </a:rPr>
              <a:t>Agreement on: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>
                <a:solidFill>
                  <a:srgbClr val="000000"/>
                </a:solidFill>
              </a:rPr>
              <a:t>monitoring objectives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>
                <a:solidFill>
                  <a:srgbClr val="000000"/>
                </a:solidFill>
              </a:rPr>
              <a:t>key variables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>
                <a:solidFill>
                  <a:srgbClr val="000000"/>
                </a:solidFill>
              </a:rPr>
              <a:t>monitoring design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>
                <a:solidFill>
                  <a:srgbClr val="000000"/>
                </a:solidFill>
              </a:rPr>
              <a:t>assessment protocols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>
                <a:solidFill>
                  <a:srgbClr val="000000"/>
                </a:solidFill>
              </a:rPr>
              <a:t>… towards </a:t>
            </a:r>
            <a:r>
              <a:rPr lang="it-IT" sz="2000" b="1">
                <a:solidFill>
                  <a:srgbClr val="000000"/>
                </a:solidFill>
              </a:rPr>
              <a:t>harmonized</a:t>
            </a:r>
            <a:r>
              <a:rPr lang="it-IT" sz="2000">
                <a:solidFill>
                  <a:srgbClr val="000000"/>
                </a:solidFill>
              </a:rPr>
              <a:t> monitoring and assessment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0F7969-D3E4-4409-A10B-AEB1D5654B6D}"/>
              </a:ext>
            </a:extLst>
          </p:cNvPr>
          <p:cNvSpPr txBox="1"/>
          <p:nvPr/>
        </p:nvSpPr>
        <p:spPr>
          <a:xfrm>
            <a:off x="3150806" y="4240748"/>
            <a:ext cx="5846665" cy="196977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200" b="1">
                <a:solidFill>
                  <a:srgbClr val="000000"/>
                </a:solidFill>
              </a:rPr>
              <a:t>“Research needs”</a:t>
            </a:r>
            <a:r>
              <a:rPr lang="en-GB" sz="220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>
                <a:solidFill>
                  <a:srgbClr val="000000"/>
                </a:solidFill>
              </a:rPr>
              <a:t>Cause – effect response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>
                <a:solidFill>
                  <a:srgbClr val="000000"/>
                </a:solidFill>
              </a:rPr>
              <a:t>New techniques (biomarkers, omics,…)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>
                <a:solidFill>
                  <a:srgbClr val="000000"/>
                </a:solidFill>
              </a:rPr>
              <a:t>Pollution and GES, biodiversity,….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>
                <a:solidFill>
                  <a:srgbClr val="000000"/>
                </a:solidFill>
              </a:rPr>
              <a:t>Cumulative effects (pollution + climate change)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438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0F9E33-6732-40A0-BFC0-EC57E5DB347D}"/>
              </a:ext>
            </a:extLst>
          </p:cNvPr>
          <p:cNvSpPr txBox="1">
            <a:spLocks/>
          </p:cNvSpPr>
          <p:nvPr/>
        </p:nvSpPr>
        <p:spPr>
          <a:xfrm>
            <a:off x="206477" y="326257"/>
            <a:ext cx="8229600" cy="10450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kern="0">
                <a:solidFill>
                  <a:srgbClr val="000000"/>
                </a:solidFill>
              </a:rPr>
              <a:t>What is the required </a:t>
            </a:r>
            <a:r>
              <a:rPr lang="en-US" sz="2400" b="1" kern="0">
                <a:solidFill>
                  <a:srgbClr val="000000"/>
                </a:solidFill>
              </a:rPr>
              <a:t>approach</a:t>
            </a:r>
            <a:r>
              <a:rPr lang="en-US" sz="2400" kern="0">
                <a:solidFill>
                  <a:srgbClr val="000000"/>
                </a:solidFill>
              </a:rPr>
              <a:t> to assess pollution in an effective and harmonized way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E12A50B-A2D0-4352-8ECB-4BE197C1DBC1}"/>
              </a:ext>
            </a:extLst>
          </p:cNvPr>
          <p:cNvSpPr/>
          <p:nvPr/>
        </p:nvSpPr>
        <p:spPr>
          <a:xfrm>
            <a:off x="784858" y="1997839"/>
            <a:ext cx="797052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0000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Requirements for observing system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Innovative </a:t>
            </a:r>
            <a:r>
              <a:rPr lang="en-GB" sz="2000" b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technologies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000" b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Integrated</a:t>
            </a: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use of multiple platforms (</a:t>
            </a:r>
            <a:r>
              <a:rPr lang="en-GB" sz="2000" i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in situ</a:t>
            </a: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, remote data, passive samplers,…)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Fast, </a:t>
            </a:r>
            <a:r>
              <a:rPr lang="en-GB" sz="2000" b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reliable</a:t>
            </a: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, cheap methods/sensors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000" b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Flexible</a:t>
            </a: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and adaptive monitoring systems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Efficient </a:t>
            </a:r>
            <a:r>
              <a:rPr lang="en-GB" sz="2000" b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data</a:t>
            </a: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management to facilitate (timely) data access and interoperability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Common </a:t>
            </a:r>
            <a:r>
              <a:rPr lang="en-GB" sz="2000" b="1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indicators</a:t>
            </a:r>
            <a:r>
              <a:rPr lang="en-GB" sz="2000">
                <a:solidFill>
                  <a:srgbClr val="000000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and tools to support environmental assessment</a:t>
            </a:r>
            <a:endParaRPr lang="it-IT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0F9E33-6732-40A0-BFC0-EC57E5DB347D}"/>
              </a:ext>
            </a:extLst>
          </p:cNvPr>
          <p:cNvSpPr txBox="1">
            <a:spLocks/>
          </p:cNvSpPr>
          <p:nvPr/>
        </p:nvSpPr>
        <p:spPr>
          <a:xfrm>
            <a:off x="206477" y="326257"/>
            <a:ext cx="8229600" cy="15596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>
                <a:solidFill>
                  <a:srgbClr val="000000"/>
                </a:solidFill>
              </a:rPr>
              <a:t>How to improve </a:t>
            </a:r>
            <a:r>
              <a:rPr lang="en-US" sz="2400" b="1">
                <a:solidFill>
                  <a:srgbClr val="000000"/>
                </a:solidFill>
              </a:rPr>
              <a:t>monitoring capabilities </a:t>
            </a:r>
            <a:r>
              <a:rPr lang="en-US" sz="2400">
                <a:solidFill>
                  <a:srgbClr val="000000"/>
                </a:solidFill>
              </a:rPr>
              <a:t>of south Mediterranean countries: compromise between innovative sensors-technologies and basic, easy/cheap to monitor parameters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E12A50B-A2D0-4352-8ECB-4BE197C1DBC1}"/>
              </a:ext>
            </a:extLst>
          </p:cNvPr>
          <p:cNvSpPr/>
          <p:nvPr/>
        </p:nvSpPr>
        <p:spPr>
          <a:xfrm>
            <a:off x="580593" y="2196451"/>
            <a:ext cx="7855484" cy="37240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000000"/>
                </a:solidFill>
                <a:highlight>
                  <a:srgbClr val="FFFFFF"/>
                </a:highlight>
              </a:rPr>
              <a:t>This topic needs further consultation</a:t>
            </a:r>
          </a:p>
          <a:p>
            <a:endParaRPr lang="en-GB" sz="20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it-IT" sz="20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GB" sz="2000" b="1">
                <a:solidFill>
                  <a:srgbClr val="000000"/>
                </a:solidFill>
                <a:highlight>
                  <a:srgbClr val="FFFFFF"/>
                </a:highlight>
              </a:rPr>
              <a:t>Some governance aspects were indicated: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Improve coordination and concrete benefits from </a:t>
            </a:r>
            <a:r>
              <a:rPr lang="en-GB" b="1">
                <a:solidFill>
                  <a:srgbClr val="000000"/>
                </a:solidFill>
                <a:highlight>
                  <a:srgbClr val="FFFFFF"/>
                </a:highlight>
              </a:rPr>
              <a:t>integrated /joint monitoring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programs</a:t>
            </a:r>
            <a:r>
              <a:rPr lang="en-GB" b="1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considering existing surveys (mainly regional sea conventions RSCs and EU directives …) </a:t>
            </a:r>
            <a:endParaRPr lang="it-IT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Increase monitoring efficiency, serving </a:t>
            </a:r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multiple policy drivers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, RSCs, EU directives and national requirement</a:t>
            </a:r>
            <a:endParaRPr lang="it-IT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Share monitoring platform infrastructures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 such as vessels, equipment, moorings, data, assessment procedures, experiences</a:t>
            </a:r>
            <a:endParaRPr lang="it-IT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en-GB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859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0F9E33-6732-40A0-BFC0-EC57E5DB347D}"/>
              </a:ext>
            </a:extLst>
          </p:cNvPr>
          <p:cNvSpPr txBox="1">
            <a:spLocks/>
          </p:cNvSpPr>
          <p:nvPr/>
        </p:nvSpPr>
        <p:spPr>
          <a:xfrm>
            <a:off x="206477" y="326257"/>
            <a:ext cx="8229600" cy="235979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>
                <a:solidFill>
                  <a:srgbClr val="000000"/>
                </a:solidFill>
              </a:rPr>
              <a:t>Linking pressures and environment: what “</a:t>
            </a:r>
            <a:r>
              <a:rPr lang="en-US" sz="2400" b="1">
                <a:solidFill>
                  <a:srgbClr val="000000"/>
                </a:solidFill>
              </a:rPr>
              <a:t>ecological targets</a:t>
            </a:r>
            <a:r>
              <a:rPr lang="en-US" sz="2400">
                <a:solidFill>
                  <a:srgbClr val="000000"/>
                </a:solidFill>
              </a:rPr>
              <a:t>” should be monitored (at what spatial/temporal scales) to evaluate pollution impacts? Sentinel organisms? Common “targets” vs “local specific ones”? Can we set </a:t>
            </a:r>
            <a:r>
              <a:rPr lang="en-US" sz="2400" b="1">
                <a:solidFill>
                  <a:srgbClr val="000000"/>
                </a:solidFill>
              </a:rPr>
              <a:t>priorities</a:t>
            </a:r>
            <a:r>
              <a:rPr lang="en-US" sz="24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E12A50B-A2D0-4352-8ECB-4BE197C1DBC1}"/>
              </a:ext>
            </a:extLst>
          </p:cNvPr>
          <p:cNvSpPr/>
          <p:nvPr/>
        </p:nvSpPr>
        <p:spPr>
          <a:xfrm>
            <a:off x="580592" y="3312289"/>
            <a:ext cx="8120955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2000">
                <a:solidFill>
                  <a:srgbClr val="000000"/>
                </a:solidFill>
                <a:highlight>
                  <a:srgbClr val="FFFFFF"/>
                </a:highlight>
              </a:rPr>
              <a:t>Many gaps were identified in risks posed by pollutants on organisms and ecosystems</a:t>
            </a:r>
          </a:p>
          <a:p>
            <a:endParaRPr lang="it-IT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en-GB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GB" sz="2800" b="1">
                <a:solidFill>
                  <a:srgbClr val="000000"/>
                </a:solidFill>
                <a:highlight>
                  <a:srgbClr val="FFFFFF"/>
                </a:highlight>
              </a:rPr>
              <a:t>This topic needs further consultation and represents one of the major research priorities</a:t>
            </a:r>
            <a:endParaRPr lang="it-IT" sz="2800" b="1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464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808010-FC1D-4032-959D-FDB4E7157358}"/>
              </a:ext>
            </a:extLst>
          </p:cNvPr>
          <p:cNvSpPr txBox="1">
            <a:spLocks/>
          </p:cNvSpPr>
          <p:nvPr/>
        </p:nvSpPr>
        <p:spPr>
          <a:xfrm>
            <a:off x="331470" y="348380"/>
            <a:ext cx="8229600" cy="98893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kern="0">
                <a:solidFill>
                  <a:srgbClr val="000000"/>
                </a:solidFill>
              </a:rPr>
              <a:t>Governance aspects </a:t>
            </a:r>
            <a:r>
              <a:rPr lang="en-US" sz="2400" kern="0">
                <a:solidFill>
                  <a:srgbClr val="000000"/>
                </a:solidFill>
              </a:rPr>
              <a:t>- What steps are needed to assess and address trans-boundary pollution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07573A-29E7-402D-9282-A86CAC85B9E9}"/>
              </a:ext>
            </a:extLst>
          </p:cNvPr>
          <p:cNvSpPr/>
          <p:nvPr/>
        </p:nvSpPr>
        <p:spPr>
          <a:xfrm>
            <a:off x="331470" y="1520353"/>
            <a:ext cx="852739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tx1">
                    <a:lumMod val="50000"/>
                  </a:schemeClr>
                </a:solidFill>
              </a:rPr>
              <a:t>Governance pillars to improve transboundary cooperation: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Strengthen </a:t>
            </a:r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synergies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 and avoid </a:t>
            </a:r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fragmentation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 by aligning objectives and harmonising agenda among different actors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Define </a:t>
            </a:r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governance architecture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to ensure ownership, community feeling and transparency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Consolidate </a:t>
            </a:r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existing scientific networks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, involving representatives of the </a:t>
            </a:r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users’ community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, to better align with societal, governmental and economic requirements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Consolidate and promote consolidated </a:t>
            </a:r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observational and data sharing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 infrastructures (e.g. EMODnet, Copernicus, EuroGOOS, …)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>
                    <a:lumMod val="50000"/>
                  </a:schemeClr>
                </a:solidFill>
              </a:rPr>
              <a:t>Change approach: from current segmented projects to </a:t>
            </a:r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durable institutions and mandates </a:t>
            </a:r>
          </a:p>
        </p:txBody>
      </p:sp>
    </p:spTree>
    <p:extLst>
      <p:ext uri="{BB962C8B-B14F-4D97-AF65-F5344CB8AC3E}">
        <p14:creationId xmlns:p14="http://schemas.microsoft.com/office/powerpoint/2010/main" val="103029485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BFAC5883AB53408667FA64F8FCB369" ma:contentTypeVersion="9" ma:contentTypeDescription="Crée un document." ma:contentTypeScope="" ma:versionID="8ced14153ff6862710a7aa4aa8238e2f">
  <xsd:schema xmlns:xsd="http://www.w3.org/2001/XMLSchema" xmlns:xs="http://www.w3.org/2001/XMLSchema" xmlns:p="http://schemas.microsoft.com/office/2006/metadata/properties" xmlns:ns2="863fb998-5446-4bc0-9a48-9a3cc3d17cfa" xmlns:ns3="87d3e124-3edb-4f6a-ad50-719d918c664a" targetNamespace="http://schemas.microsoft.com/office/2006/metadata/properties" ma:root="true" ma:fieldsID="9c34975dcab9426007757c61e8924ed7" ns2:_="" ns3:_="">
    <xsd:import namespace="863fb998-5446-4bc0-9a48-9a3cc3d17cfa"/>
    <xsd:import namespace="87d3e124-3edb-4f6a-ad50-719d918c6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fb998-5446-4bc0-9a48-9a3cc3d17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e124-3edb-4f6a-ad50-719d918c6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71F64-8386-484A-85E7-2D8167B9098F}">
  <ds:schemaRefs>
    <ds:schemaRef ds:uri="863fb998-5446-4bc0-9a48-9a3cc3d17cf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87d3e124-3edb-4f6a-ad50-719d918c664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9CF173C-67EE-47A2-8764-7A06802861EC}">
  <ds:schemaRefs>
    <ds:schemaRef ds:uri="863fb998-5446-4bc0-9a48-9a3cc3d17cfa"/>
    <ds:schemaRef ds:uri="87d3e124-3edb-4f6a-ad50-719d918c66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9D2C93-92C0-45CA-B340-EFE5D42337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71421</TotalTime>
  <Words>982</Words>
  <Application>Microsoft Office PowerPoint</Application>
  <PresentationFormat>Presentazione su schermo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13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Calibri Light</vt:lpstr>
      <vt:lpstr>Montserrat</vt:lpstr>
      <vt:lpstr>Montserrat Hairline</vt:lpstr>
      <vt:lpstr>Montserrat Light</vt:lpstr>
      <vt:lpstr>Noto Sans Symbols</vt:lpstr>
      <vt:lpstr>Times New Roman</vt:lpstr>
      <vt:lpstr>Verdana</vt:lpstr>
      <vt:lpstr>Wingdings</vt:lpstr>
      <vt:lpstr>blank_med</vt:lpstr>
      <vt:lpstr>2_Conception personnalisée</vt:lpstr>
      <vt:lpstr>1_Conception personnalisée</vt:lpstr>
      <vt:lpstr>Conception personnalisée</vt:lpstr>
      <vt:lpstr>Presentazione standard di PowerPoint</vt:lpstr>
      <vt:lpstr>Presentazione standard di PowerPoint</vt:lpstr>
      <vt:lpstr>Document outline: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 attention and for fruitful discussion</vt:lpstr>
    </vt:vector>
  </TitlesOfParts>
  <Company>CR 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Mélanie PHAN</dc:creator>
  <cp:lastModifiedBy>Marina Lipizer</cp:lastModifiedBy>
  <cp:revision>124</cp:revision>
  <dcterms:created xsi:type="dcterms:W3CDTF">2012-02-17T13:58:30Z</dcterms:created>
  <dcterms:modified xsi:type="dcterms:W3CDTF">2022-09-13T16:52:39Z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0x010100A1BFAC5883AB53408667FA64F8FCB369</vt:lpwstr>
  </property>
</Properties>
</file>