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77" r:id="rId3"/>
    <p:sldId id="276" r:id="rId4"/>
    <p:sldId id="299" r:id="rId5"/>
    <p:sldId id="301" r:id="rId6"/>
    <p:sldId id="303" r:id="rId7"/>
    <p:sldId id="316" r:id="rId8"/>
    <p:sldId id="317" r:id="rId9"/>
    <p:sldId id="318" r:id="rId10"/>
    <p:sldId id="338" r:id="rId11"/>
    <p:sldId id="319" r:id="rId12"/>
    <p:sldId id="343" r:id="rId13"/>
    <p:sldId id="324" r:id="rId14"/>
    <p:sldId id="325" r:id="rId15"/>
    <p:sldId id="326" r:id="rId16"/>
    <p:sldId id="327" r:id="rId17"/>
    <p:sldId id="339" r:id="rId18"/>
    <p:sldId id="329" r:id="rId19"/>
    <p:sldId id="330" r:id="rId20"/>
    <p:sldId id="331" r:id="rId21"/>
    <p:sldId id="332" r:id="rId22"/>
    <p:sldId id="340" r:id="rId23"/>
    <p:sldId id="341" r:id="rId24"/>
    <p:sldId id="342" r:id="rId25"/>
    <p:sldId id="333" r:id="rId26"/>
    <p:sldId id="334" r:id="rId27"/>
    <p:sldId id="336" r:id="rId28"/>
    <p:sldId id="337" r:id="rId29"/>
    <p:sldId id="279" r:id="rId30"/>
  </p:sldIdLst>
  <p:sldSz cx="9144000" cy="6858000" type="screen4x3"/>
  <p:notesSz cx="6858000" cy="9144000"/>
  <p:defaultTextStyle>
    <a:defPPr>
      <a:defRPr lang="en-GB"/>
    </a:defPPr>
    <a:lvl1pPr algn="l" rtl="0" fontAlgn="base">
      <a:spcBef>
        <a:spcPct val="20000"/>
      </a:spcBef>
      <a:spcAft>
        <a:spcPct val="0"/>
      </a:spcAft>
      <a:buChar char="•"/>
      <a:defRPr kern="1200">
        <a:solidFill>
          <a:schemeClr val="tx1"/>
        </a:solidFill>
        <a:latin typeface="Arial" charset="0"/>
        <a:ea typeface="+mn-ea"/>
        <a:cs typeface="+mn-cs"/>
      </a:defRPr>
    </a:lvl1pPr>
    <a:lvl2pPr marL="457200" algn="l" rtl="0" fontAlgn="base">
      <a:spcBef>
        <a:spcPct val="20000"/>
      </a:spcBef>
      <a:spcAft>
        <a:spcPct val="0"/>
      </a:spcAft>
      <a:buChar char="•"/>
      <a:defRPr kern="1200">
        <a:solidFill>
          <a:schemeClr val="tx1"/>
        </a:solidFill>
        <a:latin typeface="Arial" charset="0"/>
        <a:ea typeface="+mn-ea"/>
        <a:cs typeface="+mn-cs"/>
      </a:defRPr>
    </a:lvl2pPr>
    <a:lvl3pPr marL="914400" algn="l" rtl="0" fontAlgn="base">
      <a:spcBef>
        <a:spcPct val="20000"/>
      </a:spcBef>
      <a:spcAft>
        <a:spcPct val="0"/>
      </a:spcAft>
      <a:buChar char="•"/>
      <a:defRPr kern="1200">
        <a:solidFill>
          <a:schemeClr val="tx1"/>
        </a:solidFill>
        <a:latin typeface="Arial" charset="0"/>
        <a:ea typeface="+mn-ea"/>
        <a:cs typeface="+mn-cs"/>
      </a:defRPr>
    </a:lvl3pPr>
    <a:lvl4pPr marL="1371600" algn="l" rtl="0" fontAlgn="base">
      <a:spcBef>
        <a:spcPct val="20000"/>
      </a:spcBef>
      <a:spcAft>
        <a:spcPct val="0"/>
      </a:spcAft>
      <a:buChar char="•"/>
      <a:defRPr kern="1200">
        <a:solidFill>
          <a:schemeClr val="tx1"/>
        </a:solidFill>
        <a:latin typeface="Arial" charset="0"/>
        <a:ea typeface="+mn-ea"/>
        <a:cs typeface="+mn-cs"/>
      </a:defRPr>
    </a:lvl4pPr>
    <a:lvl5pPr marL="1828800" algn="l" rtl="0" fontAlgn="base">
      <a:spcBef>
        <a:spcPct val="20000"/>
      </a:spcBef>
      <a:spcAft>
        <a:spcPct val="0"/>
      </a:spcAft>
      <a:buChar char="•"/>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74" autoAdjust="0"/>
    <p:restoredTop sz="94660"/>
  </p:normalViewPr>
  <p:slideViewPr>
    <p:cSldViewPr>
      <p:cViewPr>
        <p:scale>
          <a:sx n="50" d="100"/>
          <a:sy n="50"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lvl1pPr>
          </a:lstStyle>
          <a:p>
            <a:endParaRPr lang="en-GB"/>
          </a:p>
        </p:txBody>
      </p:sp>
      <p:sp>
        <p:nvSpPr>
          <p:cNvPr id="481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vl1pPr>
          </a:lstStyle>
          <a:p>
            <a:endParaRPr lang="en-GB"/>
          </a:p>
        </p:txBody>
      </p:sp>
      <p:sp>
        <p:nvSpPr>
          <p:cNvPr id="481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81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Fare clic per modificare gli stili del testo dello schema</a:t>
            </a:r>
          </a:p>
          <a:p>
            <a:pPr lvl="1"/>
            <a:r>
              <a:rPr lang="en-GB" smtClean="0"/>
              <a:t>Secondo livello</a:t>
            </a:r>
          </a:p>
          <a:p>
            <a:pPr lvl="2"/>
            <a:r>
              <a:rPr lang="en-GB" smtClean="0"/>
              <a:t>Terzo livello</a:t>
            </a:r>
          </a:p>
          <a:p>
            <a:pPr lvl="3"/>
            <a:r>
              <a:rPr lang="en-GB" smtClean="0"/>
              <a:t>Quarto livello</a:t>
            </a:r>
          </a:p>
          <a:p>
            <a:pPr lvl="4"/>
            <a:r>
              <a:rPr lang="en-GB" smtClean="0"/>
              <a:t>Quinto livello</a:t>
            </a:r>
          </a:p>
        </p:txBody>
      </p:sp>
      <p:sp>
        <p:nvSpPr>
          <p:cNvPr id="481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lvl1pPr>
          </a:lstStyle>
          <a:p>
            <a:endParaRPr lang="en-GB"/>
          </a:p>
        </p:txBody>
      </p:sp>
      <p:sp>
        <p:nvSpPr>
          <p:cNvPr id="481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lvl1pPr>
          </a:lstStyle>
          <a:p>
            <a:fld id="{E9950449-3019-4C50-B29C-116264FA1D13}" type="slidenum">
              <a:rPr lang="en-GB"/>
              <a:pPr/>
              <a:t>‹N›</a:t>
            </a:fld>
            <a:endParaRPr lang="en-GB"/>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D3E7DD-1B92-4E48-BBC3-5D3BB08733DA}" type="slidenum">
              <a:rPr lang="en-GB"/>
              <a:pPr/>
              <a:t>4</a:t>
            </a:fld>
            <a:endParaRPr lang="en-GB"/>
          </a:p>
        </p:txBody>
      </p:sp>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it-IT">
                <a:latin typeface="Baskerville Old Face" pitchFamily="18" charset="0"/>
              </a:rPr>
              <a:t>Utilizzo del modello Delft per lo studio degli effetti di mareggiate significative per differenti intensità e direzioni di provenienza.</a:t>
            </a:r>
          </a:p>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153680-C50E-4011-8749-1D01107ABB58}" type="slidenum">
              <a:rPr lang="en-GB"/>
              <a:pPr/>
              <a:t>5</a:t>
            </a:fld>
            <a:endParaRPr lang="en-GB"/>
          </a:p>
        </p:txBody>
      </p:sp>
      <p:sp>
        <p:nvSpPr>
          <p:cNvPr id="52226" name="Rectangle 2"/>
          <p:cNvSpPr>
            <a:spLocks noRot="1" noChangeArrowheads="1" noTextEdit="1"/>
          </p:cNvSpPr>
          <p:nvPr>
            <p:ph type="sldImg"/>
          </p:nvPr>
        </p:nvSpPr>
        <p:spPr>
          <a:ln/>
        </p:spPr>
      </p:sp>
      <p:sp>
        <p:nvSpPr>
          <p:cNvPr id="52227" name="Rectangle 3"/>
          <p:cNvSpPr>
            <a:spLocks noGrp="1" noChangeArrowheads="1"/>
          </p:cNvSpPr>
          <p:nvPr>
            <p:ph type="body" idx="1"/>
          </p:nvPr>
        </p:nvSpPr>
        <p:spPr/>
        <p:txBody>
          <a:bodyPr/>
          <a:lstStyle/>
          <a:p>
            <a:r>
              <a:rPr lang="it-IT">
                <a:latin typeface="Baskerville Old Face" pitchFamily="18" charset="0"/>
              </a:rPr>
              <a:t>Utilizzo del modello Delft per lo studio degli effetti di mareggiate significative per differenti intensità e direzioni di provenienza.</a:t>
            </a:r>
          </a:p>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345FA46-AC15-4C4B-A557-D1E2F44F1C74}" type="slidenum">
              <a:rPr lang="en-GB"/>
              <a:pPr/>
              <a:t>26</a:t>
            </a:fld>
            <a:endParaRPr lang="en-GB"/>
          </a:p>
        </p:txBody>
      </p:sp>
      <p:sp>
        <p:nvSpPr>
          <p:cNvPr id="9011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spcBef>
                <a:spcPct val="0"/>
              </a:spcBef>
              <a:buFontTx/>
              <a:buNone/>
            </a:pPr>
            <a:fld id="{267C1BEC-68C7-4E80-BC3E-9EDD5A8BA2DE}" type="slidenum">
              <a:rPr lang="it-IT" sz="1200"/>
              <a:pPr algn="r">
                <a:spcBef>
                  <a:spcPct val="0"/>
                </a:spcBef>
                <a:buFontTx/>
                <a:buNone/>
              </a:pPr>
              <a:t>26</a:t>
            </a:fld>
            <a:endParaRPr lang="it-IT" sz="1200"/>
          </a:p>
        </p:txBody>
      </p:sp>
      <p:sp>
        <p:nvSpPr>
          <p:cNvPr id="90115" name="Rectangle 2"/>
          <p:cNvSpPr>
            <a:spLocks noChangeArrowheads="1" noTextEdit="1"/>
          </p:cNvSpPr>
          <p:nvPr>
            <p:ph type="sldImg"/>
          </p:nvPr>
        </p:nvSpPr>
        <p:spPr>
          <a:ln/>
        </p:spPr>
      </p:sp>
      <p:sp>
        <p:nvSpPr>
          <p:cNvPr id="90116" name="Rectangle 3"/>
          <p:cNvSpPr>
            <a:spLocks noChangeArrowheads="1"/>
          </p:cNvSpPr>
          <p:nvPr>
            <p:ph type="body" idx="1"/>
          </p:nvPr>
        </p:nvSpPr>
        <p:spPr>
          <a:solidFill>
            <a:srgbClr val="FFFFFF"/>
          </a:solidFill>
          <a:ln>
            <a:solidFill>
              <a:srgbClr val="000000"/>
            </a:solidFill>
          </a:ln>
        </p:spPr>
        <p:txBody>
          <a:bodyP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BD41B7D-2F41-4B25-84D0-0CD1E50654AB}" type="slidenum">
              <a:rPr lang="en-GB"/>
              <a:pPr/>
              <a:t>27</a:t>
            </a:fld>
            <a:endParaRPr lang="en-GB"/>
          </a:p>
        </p:txBody>
      </p:sp>
      <p:sp>
        <p:nvSpPr>
          <p:cNvPr id="942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spcBef>
                <a:spcPct val="0"/>
              </a:spcBef>
              <a:buFontTx/>
              <a:buNone/>
            </a:pPr>
            <a:fld id="{C3422810-5111-4373-88E1-9C1B7670B4A2}" type="slidenum">
              <a:rPr lang="it-IT" sz="1200"/>
              <a:pPr algn="r">
                <a:spcBef>
                  <a:spcPct val="0"/>
                </a:spcBef>
                <a:buFontTx/>
                <a:buNone/>
              </a:pPr>
              <a:t>27</a:t>
            </a:fld>
            <a:endParaRPr lang="it-IT" sz="1200"/>
          </a:p>
        </p:txBody>
      </p:sp>
      <p:sp>
        <p:nvSpPr>
          <p:cNvPr id="94211" name="Rectangle 2"/>
          <p:cNvSpPr>
            <a:spLocks noChangeArrowheads="1" noTextEdit="1"/>
          </p:cNvSpPr>
          <p:nvPr>
            <p:ph type="sldImg"/>
          </p:nvPr>
        </p:nvSpPr>
        <p:spPr>
          <a:ln/>
        </p:spPr>
      </p:sp>
      <p:sp>
        <p:nvSpPr>
          <p:cNvPr id="94212" name="Rectangle 3"/>
          <p:cNvSpPr>
            <a:spLocks noChangeArrowheads="1"/>
          </p:cNvSpPr>
          <p:nvPr>
            <p:ph type="body" idx="1"/>
          </p:nvPr>
        </p:nvSpPr>
        <p:spPr>
          <a:solidFill>
            <a:srgbClr val="FFFFFF"/>
          </a:solidFill>
          <a:ln>
            <a:solidFill>
              <a:srgbClr val="000000"/>
            </a:solidFill>
          </a:ln>
        </p:spPr>
        <p:txBody>
          <a:bodyP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C1A3EFA3-96CB-491F-A5B3-A44DC3A07B01}" type="slidenum">
              <a:rPr lang="en-GB"/>
              <a:pPr/>
              <a:t>28</a:t>
            </a:fld>
            <a:endParaRPr lang="en-GB"/>
          </a:p>
        </p:txBody>
      </p:sp>
      <p:sp>
        <p:nvSpPr>
          <p:cNvPr id="96258"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spcBef>
                <a:spcPct val="0"/>
              </a:spcBef>
              <a:buFontTx/>
              <a:buNone/>
            </a:pPr>
            <a:fld id="{D4840E9E-3332-4790-B24F-5BA649B8D994}" type="slidenum">
              <a:rPr lang="it-IT" sz="1200"/>
              <a:pPr algn="r">
                <a:spcBef>
                  <a:spcPct val="0"/>
                </a:spcBef>
                <a:buFontTx/>
                <a:buNone/>
              </a:pPr>
              <a:t>28</a:t>
            </a:fld>
            <a:endParaRPr lang="it-IT" sz="1200"/>
          </a:p>
        </p:txBody>
      </p:sp>
      <p:sp>
        <p:nvSpPr>
          <p:cNvPr id="96259" name="Rectangle 2"/>
          <p:cNvSpPr>
            <a:spLocks noChangeArrowheads="1" noTextEdit="1"/>
          </p:cNvSpPr>
          <p:nvPr>
            <p:ph type="sldImg"/>
          </p:nvPr>
        </p:nvSpPr>
        <p:spPr>
          <a:ln/>
        </p:spPr>
      </p:sp>
      <p:sp>
        <p:nvSpPr>
          <p:cNvPr id="96260" name="Rectangle 3"/>
          <p:cNvSpPr>
            <a:spLocks noChangeArrowheads="1"/>
          </p:cNvSpPr>
          <p:nvPr>
            <p:ph type="body" idx="1"/>
          </p:nvPr>
        </p:nvSpPr>
        <p:spPr>
          <a:solidFill>
            <a:srgbClr val="FFFFFF"/>
          </a:solidFill>
          <a:ln>
            <a:solidFill>
              <a:srgbClr val="000000"/>
            </a:solidFill>
          </a:ln>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endParaRPr lang="en-GB"/>
          </a:p>
        </p:txBody>
      </p:sp>
      <p:sp>
        <p:nvSpPr>
          <p:cNvPr id="5" name="Segnaposto piè di pagina 4"/>
          <p:cNvSpPr>
            <a:spLocks noGrp="1"/>
          </p:cNvSpPr>
          <p:nvPr>
            <p:ph type="ftr" sz="quarter" idx="11"/>
          </p:nvPr>
        </p:nvSpPr>
        <p:spPr/>
        <p:txBody>
          <a:bodyPr/>
          <a:lstStyle>
            <a:lvl1pPr>
              <a:defRPr/>
            </a:lvl1pPr>
          </a:lstStyle>
          <a:p>
            <a:endParaRPr lang="en-GB"/>
          </a:p>
        </p:txBody>
      </p:sp>
      <p:sp>
        <p:nvSpPr>
          <p:cNvPr id="6" name="Segnaposto numero diapositiva 5"/>
          <p:cNvSpPr>
            <a:spLocks noGrp="1"/>
          </p:cNvSpPr>
          <p:nvPr>
            <p:ph type="sldNum" sz="quarter" idx="12"/>
          </p:nvPr>
        </p:nvSpPr>
        <p:spPr/>
        <p:txBody>
          <a:bodyPr/>
          <a:lstStyle>
            <a:lvl1pPr>
              <a:defRPr/>
            </a:lvl1pPr>
          </a:lstStyle>
          <a:p>
            <a:fld id="{00CDDF1E-6B5A-40E0-A8B4-40C78E25CD1B}" type="slidenum">
              <a:rPr lang="en-GB"/>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GB"/>
          </a:p>
        </p:txBody>
      </p:sp>
      <p:sp>
        <p:nvSpPr>
          <p:cNvPr id="5" name="Segnaposto piè di pagina 4"/>
          <p:cNvSpPr>
            <a:spLocks noGrp="1"/>
          </p:cNvSpPr>
          <p:nvPr>
            <p:ph type="ftr" sz="quarter" idx="11"/>
          </p:nvPr>
        </p:nvSpPr>
        <p:spPr/>
        <p:txBody>
          <a:bodyPr/>
          <a:lstStyle>
            <a:lvl1pPr>
              <a:defRPr/>
            </a:lvl1pPr>
          </a:lstStyle>
          <a:p>
            <a:endParaRPr lang="en-GB"/>
          </a:p>
        </p:txBody>
      </p:sp>
      <p:sp>
        <p:nvSpPr>
          <p:cNvPr id="6" name="Segnaposto numero diapositiva 5"/>
          <p:cNvSpPr>
            <a:spLocks noGrp="1"/>
          </p:cNvSpPr>
          <p:nvPr>
            <p:ph type="sldNum" sz="quarter" idx="12"/>
          </p:nvPr>
        </p:nvSpPr>
        <p:spPr/>
        <p:txBody>
          <a:bodyPr/>
          <a:lstStyle>
            <a:lvl1pPr>
              <a:defRPr/>
            </a:lvl1pPr>
          </a:lstStyle>
          <a:p>
            <a:fld id="{A8564442-B9C4-47A1-8CF8-DF3D96212A54}" type="slidenum">
              <a:rPr lang="en-GB"/>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GB"/>
          </a:p>
        </p:txBody>
      </p:sp>
      <p:sp>
        <p:nvSpPr>
          <p:cNvPr id="5" name="Segnaposto piè di pagina 4"/>
          <p:cNvSpPr>
            <a:spLocks noGrp="1"/>
          </p:cNvSpPr>
          <p:nvPr>
            <p:ph type="ftr" sz="quarter" idx="11"/>
          </p:nvPr>
        </p:nvSpPr>
        <p:spPr/>
        <p:txBody>
          <a:bodyPr/>
          <a:lstStyle>
            <a:lvl1pPr>
              <a:defRPr/>
            </a:lvl1pPr>
          </a:lstStyle>
          <a:p>
            <a:endParaRPr lang="en-GB"/>
          </a:p>
        </p:txBody>
      </p:sp>
      <p:sp>
        <p:nvSpPr>
          <p:cNvPr id="6" name="Segnaposto numero diapositiva 5"/>
          <p:cNvSpPr>
            <a:spLocks noGrp="1"/>
          </p:cNvSpPr>
          <p:nvPr>
            <p:ph type="sldNum" sz="quarter" idx="12"/>
          </p:nvPr>
        </p:nvSpPr>
        <p:spPr/>
        <p:txBody>
          <a:bodyPr/>
          <a:lstStyle>
            <a:lvl1pPr>
              <a:defRPr/>
            </a:lvl1pPr>
          </a:lstStyle>
          <a:p>
            <a:fld id="{FE67FCB9-FE14-424C-B9A9-87BB48A6C98C}" type="slidenum">
              <a:rPr lang="en-GB"/>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57200" y="274638"/>
            <a:ext cx="8229600" cy="58515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Segnaposto data 2"/>
          <p:cNvSpPr>
            <a:spLocks noGrp="1"/>
          </p:cNvSpPr>
          <p:nvPr>
            <p:ph type="dt" sz="half" idx="10"/>
          </p:nvPr>
        </p:nvSpPr>
        <p:spPr>
          <a:xfrm>
            <a:off x="457200" y="6245225"/>
            <a:ext cx="2133600" cy="476250"/>
          </a:xfrm>
        </p:spPr>
        <p:txBody>
          <a:bodyPr/>
          <a:lstStyle>
            <a:lvl1pPr>
              <a:defRPr/>
            </a:lvl1pPr>
          </a:lstStyle>
          <a:p>
            <a:endParaRPr lang="en-GB"/>
          </a:p>
        </p:txBody>
      </p:sp>
      <p:sp>
        <p:nvSpPr>
          <p:cNvPr id="4" name="Segnaposto piè di pagina 3"/>
          <p:cNvSpPr>
            <a:spLocks noGrp="1"/>
          </p:cNvSpPr>
          <p:nvPr>
            <p:ph type="ftr" sz="quarter" idx="11"/>
          </p:nvPr>
        </p:nvSpPr>
        <p:spPr>
          <a:xfrm>
            <a:off x="3124200" y="6245225"/>
            <a:ext cx="2895600" cy="476250"/>
          </a:xfrm>
        </p:spPr>
        <p:txBody>
          <a:bodyPr/>
          <a:lstStyle>
            <a:lvl1pPr>
              <a:defRPr/>
            </a:lvl1pPr>
          </a:lstStyle>
          <a:p>
            <a:endParaRPr lang="en-GB"/>
          </a:p>
        </p:txBody>
      </p:sp>
      <p:sp>
        <p:nvSpPr>
          <p:cNvPr id="5" name="Segnaposto numero diapositiva 4"/>
          <p:cNvSpPr>
            <a:spLocks noGrp="1"/>
          </p:cNvSpPr>
          <p:nvPr>
            <p:ph type="sldNum" sz="quarter" idx="12"/>
          </p:nvPr>
        </p:nvSpPr>
        <p:spPr>
          <a:xfrm>
            <a:off x="6553200" y="6245225"/>
            <a:ext cx="2133600" cy="476250"/>
          </a:xfrm>
        </p:spPr>
        <p:txBody>
          <a:bodyPr/>
          <a:lstStyle>
            <a:lvl1pPr>
              <a:defRPr/>
            </a:lvl1pPr>
          </a:lstStyle>
          <a:p>
            <a:fld id="{CA179A04-0EAE-4092-8154-3651E0B935CE}" type="slidenum">
              <a:rPr lang="en-GB"/>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en-GB"/>
          </a:p>
        </p:txBody>
      </p:sp>
      <p:sp>
        <p:nvSpPr>
          <p:cNvPr id="5" name="Segnaposto piè di pagina 4"/>
          <p:cNvSpPr>
            <a:spLocks noGrp="1"/>
          </p:cNvSpPr>
          <p:nvPr>
            <p:ph type="ftr" sz="quarter" idx="11"/>
          </p:nvPr>
        </p:nvSpPr>
        <p:spPr/>
        <p:txBody>
          <a:bodyPr/>
          <a:lstStyle>
            <a:lvl1pPr>
              <a:defRPr/>
            </a:lvl1pPr>
          </a:lstStyle>
          <a:p>
            <a:endParaRPr lang="en-GB"/>
          </a:p>
        </p:txBody>
      </p:sp>
      <p:sp>
        <p:nvSpPr>
          <p:cNvPr id="6" name="Segnaposto numero diapositiva 5"/>
          <p:cNvSpPr>
            <a:spLocks noGrp="1"/>
          </p:cNvSpPr>
          <p:nvPr>
            <p:ph type="sldNum" sz="quarter" idx="12"/>
          </p:nvPr>
        </p:nvSpPr>
        <p:spPr/>
        <p:txBody>
          <a:bodyPr/>
          <a:lstStyle>
            <a:lvl1pPr>
              <a:defRPr/>
            </a:lvl1pPr>
          </a:lstStyle>
          <a:p>
            <a:fld id="{22D3EEAB-48FE-47E0-9591-66774BA7577F}" type="slidenum">
              <a:rPr lang="en-GB"/>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en-GB"/>
          </a:p>
        </p:txBody>
      </p:sp>
      <p:sp>
        <p:nvSpPr>
          <p:cNvPr id="5" name="Segnaposto piè di pagina 4"/>
          <p:cNvSpPr>
            <a:spLocks noGrp="1"/>
          </p:cNvSpPr>
          <p:nvPr>
            <p:ph type="ftr" sz="quarter" idx="11"/>
          </p:nvPr>
        </p:nvSpPr>
        <p:spPr/>
        <p:txBody>
          <a:bodyPr/>
          <a:lstStyle>
            <a:lvl1pPr>
              <a:defRPr/>
            </a:lvl1pPr>
          </a:lstStyle>
          <a:p>
            <a:endParaRPr lang="en-GB"/>
          </a:p>
        </p:txBody>
      </p:sp>
      <p:sp>
        <p:nvSpPr>
          <p:cNvPr id="6" name="Segnaposto numero diapositiva 5"/>
          <p:cNvSpPr>
            <a:spLocks noGrp="1"/>
          </p:cNvSpPr>
          <p:nvPr>
            <p:ph type="sldNum" sz="quarter" idx="12"/>
          </p:nvPr>
        </p:nvSpPr>
        <p:spPr/>
        <p:txBody>
          <a:bodyPr/>
          <a:lstStyle>
            <a:lvl1pPr>
              <a:defRPr/>
            </a:lvl1pPr>
          </a:lstStyle>
          <a:p>
            <a:fld id="{77393D88-8607-4FBA-B516-FD689A0AC952}" type="slidenum">
              <a:rPr lang="en-GB"/>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a:defRPr/>
            </a:lvl1pPr>
          </a:lstStyle>
          <a:p>
            <a:endParaRPr lang="en-GB"/>
          </a:p>
        </p:txBody>
      </p:sp>
      <p:sp>
        <p:nvSpPr>
          <p:cNvPr id="6" name="Segnaposto piè di pagina 5"/>
          <p:cNvSpPr>
            <a:spLocks noGrp="1"/>
          </p:cNvSpPr>
          <p:nvPr>
            <p:ph type="ftr" sz="quarter" idx="11"/>
          </p:nvPr>
        </p:nvSpPr>
        <p:spPr/>
        <p:txBody>
          <a:bodyPr/>
          <a:lstStyle>
            <a:lvl1pPr>
              <a:defRPr/>
            </a:lvl1pPr>
          </a:lstStyle>
          <a:p>
            <a:endParaRPr lang="en-GB"/>
          </a:p>
        </p:txBody>
      </p:sp>
      <p:sp>
        <p:nvSpPr>
          <p:cNvPr id="7" name="Segnaposto numero diapositiva 6"/>
          <p:cNvSpPr>
            <a:spLocks noGrp="1"/>
          </p:cNvSpPr>
          <p:nvPr>
            <p:ph type="sldNum" sz="quarter" idx="12"/>
          </p:nvPr>
        </p:nvSpPr>
        <p:spPr/>
        <p:txBody>
          <a:bodyPr/>
          <a:lstStyle>
            <a:lvl1pPr>
              <a:defRPr/>
            </a:lvl1pPr>
          </a:lstStyle>
          <a:p>
            <a:fld id="{45CE90B5-6E0F-4FC0-A815-1FB796418146}" type="slidenum">
              <a:rPr lang="en-GB"/>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endParaRPr lang="en-GB"/>
          </a:p>
        </p:txBody>
      </p:sp>
      <p:sp>
        <p:nvSpPr>
          <p:cNvPr id="8" name="Segnaposto piè di pagina 7"/>
          <p:cNvSpPr>
            <a:spLocks noGrp="1"/>
          </p:cNvSpPr>
          <p:nvPr>
            <p:ph type="ftr" sz="quarter" idx="11"/>
          </p:nvPr>
        </p:nvSpPr>
        <p:spPr/>
        <p:txBody>
          <a:bodyPr/>
          <a:lstStyle>
            <a:lvl1pPr>
              <a:defRPr/>
            </a:lvl1pPr>
          </a:lstStyle>
          <a:p>
            <a:endParaRPr lang="en-GB"/>
          </a:p>
        </p:txBody>
      </p:sp>
      <p:sp>
        <p:nvSpPr>
          <p:cNvPr id="9" name="Segnaposto numero diapositiva 8"/>
          <p:cNvSpPr>
            <a:spLocks noGrp="1"/>
          </p:cNvSpPr>
          <p:nvPr>
            <p:ph type="sldNum" sz="quarter" idx="12"/>
          </p:nvPr>
        </p:nvSpPr>
        <p:spPr/>
        <p:txBody>
          <a:bodyPr/>
          <a:lstStyle>
            <a:lvl1pPr>
              <a:defRPr/>
            </a:lvl1pPr>
          </a:lstStyle>
          <a:p>
            <a:fld id="{2558CB7F-2B76-48DA-BC1F-5E1B2D329BE9}" type="slidenum">
              <a:rPr lang="en-GB"/>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endParaRPr lang="en-GB"/>
          </a:p>
        </p:txBody>
      </p:sp>
      <p:sp>
        <p:nvSpPr>
          <p:cNvPr id="4" name="Segnaposto piè di pagina 3"/>
          <p:cNvSpPr>
            <a:spLocks noGrp="1"/>
          </p:cNvSpPr>
          <p:nvPr>
            <p:ph type="ftr" sz="quarter" idx="11"/>
          </p:nvPr>
        </p:nvSpPr>
        <p:spPr/>
        <p:txBody>
          <a:bodyPr/>
          <a:lstStyle>
            <a:lvl1pPr>
              <a:defRPr/>
            </a:lvl1pPr>
          </a:lstStyle>
          <a:p>
            <a:endParaRPr lang="en-GB"/>
          </a:p>
        </p:txBody>
      </p:sp>
      <p:sp>
        <p:nvSpPr>
          <p:cNvPr id="5" name="Segnaposto numero diapositiva 4"/>
          <p:cNvSpPr>
            <a:spLocks noGrp="1"/>
          </p:cNvSpPr>
          <p:nvPr>
            <p:ph type="sldNum" sz="quarter" idx="12"/>
          </p:nvPr>
        </p:nvSpPr>
        <p:spPr/>
        <p:txBody>
          <a:bodyPr/>
          <a:lstStyle>
            <a:lvl1pPr>
              <a:defRPr/>
            </a:lvl1pPr>
          </a:lstStyle>
          <a:p>
            <a:fld id="{8BCE2FDB-6BE8-4C58-9D6C-D685FF8E51CD}" type="slidenum">
              <a:rPr lang="en-GB"/>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en-GB"/>
          </a:p>
        </p:txBody>
      </p:sp>
      <p:sp>
        <p:nvSpPr>
          <p:cNvPr id="3" name="Segnaposto piè di pagina 2"/>
          <p:cNvSpPr>
            <a:spLocks noGrp="1"/>
          </p:cNvSpPr>
          <p:nvPr>
            <p:ph type="ftr" sz="quarter" idx="11"/>
          </p:nvPr>
        </p:nvSpPr>
        <p:spPr/>
        <p:txBody>
          <a:bodyPr/>
          <a:lstStyle>
            <a:lvl1pPr>
              <a:defRPr/>
            </a:lvl1pPr>
          </a:lstStyle>
          <a:p>
            <a:endParaRPr lang="en-GB"/>
          </a:p>
        </p:txBody>
      </p:sp>
      <p:sp>
        <p:nvSpPr>
          <p:cNvPr id="4" name="Segnaposto numero diapositiva 3"/>
          <p:cNvSpPr>
            <a:spLocks noGrp="1"/>
          </p:cNvSpPr>
          <p:nvPr>
            <p:ph type="sldNum" sz="quarter" idx="12"/>
          </p:nvPr>
        </p:nvSpPr>
        <p:spPr/>
        <p:txBody>
          <a:bodyPr/>
          <a:lstStyle>
            <a:lvl1pPr>
              <a:defRPr/>
            </a:lvl1pPr>
          </a:lstStyle>
          <a:p>
            <a:fld id="{93D60D95-A8DA-47BE-A8EA-0BE8EC1834DB}" type="slidenum">
              <a:rPr lang="en-GB"/>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GB"/>
          </a:p>
        </p:txBody>
      </p:sp>
      <p:sp>
        <p:nvSpPr>
          <p:cNvPr id="6" name="Segnaposto piè di pagina 5"/>
          <p:cNvSpPr>
            <a:spLocks noGrp="1"/>
          </p:cNvSpPr>
          <p:nvPr>
            <p:ph type="ftr" sz="quarter" idx="11"/>
          </p:nvPr>
        </p:nvSpPr>
        <p:spPr/>
        <p:txBody>
          <a:bodyPr/>
          <a:lstStyle>
            <a:lvl1pPr>
              <a:defRPr/>
            </a:lvl1pPr>
          </a:lstStyle>
          <a:p>
            <a:endParaRPr lang="en-GB"/>
          </a:p>
        </p:txBody>
      </p:sp>
      <p:sp>
        <p:nvSpPr>
          <p:cNvPr id="7" name="Segnaposto numero diapositiva 6"/>
          <p:cNvSpPr>
            <a:spLocks noGrp="1"/>
          </p:cNvSpPr>
          <p:nvPr>
            <p:ph type="sldNum" sz="quarter" idx="12"/>
          </p:nvPr>
        </p:nvSpPr>
        <p:spPr/>
        <p:txBody>
          <a:bodyPr/>
          <a:lstStyle>
            <a:lvl1pPr>
              <a:defRPr/>
            </a:lvl1pPr>
          </a:lstStyle>
          <a:p>
            <a:fld id="{F46FA226-0082-4293-B2A4-D8E46846334B}" type="slidenum">
              <a:rPr lang="en-GB"/>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en-GB"/>
          </a:p>
        </p:txBody>
      </p:sp>
      <p:sp>
        <p:nvSpPr>
          <p:cNvPr id="6" name="Segnaposto piè di pagina 5"/>
          <p:cNvSpPr>
            <a:spLocks noGrp="1"/>
          </p:cNvSpPr>
          <p:nvPr>
            <p:ph type="ftr" sz="quarter" idx="11"/>
          </p:nvPr>
        </p:nvSpPr>
        <p:spPr/>
        <p:txBody>
          <a:bodyPr/>
          <a:lstStyle>
            <a:lvl1pPr>
              <a:defRPr/>
            </a:lvl1pPr>
          </a:lstStyle>
          <a:p>
            <a:endParaRPr lang="en-GB"/>
          </a:p>
        </p:txBody>
      </p:sp>
      <p:sp>
        <p:nvSpPr>
          <p:cNvPr id="7" name="Segnaposto numero diapositiva 6"/>
          <p:cNvSpPr>
            <a:spLocks noGrp="1"/>
          </p:cNvSpPr>
          <p:nvPr>
            <p:ph type="sldNum" sz="quarter" idx="12"/>
          </p:nvPr>
        </p:nvSpPr>
        <p:spPr/>
        <p:txBody>
          <a:bodyPr/>
          <a:lstStyle>
            <a:lvl1pPr>
              <a:defRPr/>
            </a:lvl1pPr>
          </a:lstStyle>
          <a:p>
            <a:fld id="{9D148B5F-865C-471F-9650-5A65280EADD5}" type="slidenum">
              <a:rPr lang="en-GB"/>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Fare clic per modificare gli stili del testo dello schema</a:t>
            </a:r>
          </a:p>
          <a:p>
            <a:pPr lvl="1"/>
            <a:r>
              <a:rPr lang="en-GB" smtClean="0"/>
              <a:t>Secondo livello</a:t>
            </a:r>
          </a:p>
          <a:p>
            <a:pPr lvl="2"/>
            <a:r>
              <a:rPr lang="en-GB" smtClean="0"/>
              <a:t>Terzo livello</a:t>
            </a:r>
          </a:p>
          <a:p>
            <a:pPr lvl="3"/>
            <a:r>
              <a:rPr lang="en-GB" smtClean="0"/>
              <a:t>Quarto livello</a:t>
            </a:r>
          </a:p>
          <a:p>
            <a:pPr lvl="4"/>
            <a:r>
              <a:rPr lang="en-GB"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vl1pPr>
          </a:lstStyle>
          <a:p>
            <a:fld id="{17EF217E-1AA8-42BA-991E-B8E61D7D116B}" type="slidenum">
              <a:rPr lang="en-GB"/>
              <a:pPr/>
              <a:t>‹N›</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FilmVelocit&#224;Caso1.avi"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FilmVelocit&#224;Caso2.avi" TargetMode="Externa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FilmVelocit&#224;Caso3.avi" TargetMode="Externa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FilmVelocit&#224;Caso4.avi"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Foglio_di_lavoro_di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ideo" Target="file:///C:\Documents%20and%20Settings\Ant\Desktop\MedGOOS\bojana.wmv" TargetMode="Externa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ideo" Target="file:///C:\Documents%20and%20Settings\Ant\Desktop\MedGOOS\bojana_wave.wmv" TargetMode="Externa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ChangeArrowheads="1"/>
          </p:cNvSpPr>
          <p:nvPr/>
        </p:nvSpPr>
        <p:spPr bwMode="auto">
          <a:xfrm>
            <a:off x="7938" y="-15875"/>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pic>
        <p:nvPicPr>
          <p:cNvPr id="2052" name="Picture 4" descr="medgoos"/>
          <p:cNvPicPr>
            <a:picLocks noChangeAspect="1" noChangeArrowheads="1"/>
          </p:cNvPicPr>
          <p:nvPr/>
        </p:nvPicPr>
        <p:blipFill>
          <a:blip r:embed="rId2" cstate="print"/>
          <a:srcRect/>
          <a:stretch>
            <a:fillRect/>
          </a:stretch>
        </p:blipFill>
        <p:spPr bwMode="auto">
          <a:xfrm>
            <a:off x="0" y="0"/>
            <a:ext cx="2108200" cy="1797050"/>
          </a:xfrm>
          <a:prstGeom prst="rect">
            <a:avLst/>
          </a:prstGeom>
          <a:noFill/>
          <a:ln w="9525">
            <a:noFill/>
            <a:miter lim="800000"/>
            <a:headEnd/>
            <a:tailEnd/>
          </a:ln>
        </p:spPr>
      </p:pic>
      <p:pic>
        <p:nvPicPr>
          <p:cNvPr id="2053" name="Picture 8" descr="CENTRATO-COLORI-ISPRA-RGB"/>
          <p:cNvPicPr>
            <a:picLocks noChangeAspect="1" noChangeArrowheads="1"/>
          </p:cNvPicPr>
          <p:nvPr/>
        </p:nvPicPr>
        <p:blipFill>
          <a:blip r:embed="rId3" cstate="print"/>
          <a:srcRect l="6352" r="4871" b="8389"/>
          <a:stretch>
            <a:fillRect/>
          </a:stretch>
        </p:blipFill>
        <p:spPr bwMode="auto">
          <a:xfrm>
            <a:off x="7237413" y="-26988"/>
            <a:ext cx="1871662" cy="1798638"/>
          </a:xfrm>
          <a:prstGeom prst="rect">
            <a:avLst/>
          </a:prstGeom>
          <a:noFill/>
          <a:ln w="9525">
            <a:noFill/>
            <a:miter lim="800000"/>
            <a:headEnd/>
            <a:tailEnd/>
          </a:ln>
        </p:spPr>
      </p:pic>
      <p:sp>
        <p:nvSpPr>
          <p:cNvPr id="2055" name="Text Box 7"/>
          <p:cNvSpPr txBox="1">
            <a:spLocks noChangeArrowheads="1"/>
          </p:cNvSpPr>
          <p:nvPr/>
        </p:nvSpPr>
        <p:spPr bwMode="auto">
          <a:xfrm>
            <a:off x="323850" y="3644900"/>
            <a:ext cx="8424863" cy="2776538"/>
          </a:xfrm>
          <a:prstGeom prst="rect">
            <a:avLst/>
          </a:prstGeom>
          <a:solidFill>
            <a:schemeClr val="bg1">
              <a:alpha val="50000"/>
            </a:schemeClr>
          </a:solidFill>
          <a:ln w="9525">
            <a:noFill/>
            <a:miter lim="800000"/>
            <a:headEnd/>
            <a:tailEnd/>
          </a:ln>
          <a:effectLst/>
        </p:spPr>
        <p:txBody>
          <a:bodyPr>
            <a:spAutoFit/>
          </a:bodyPr>
          <a:lstStyle/>
          <a:p>
            <a:pPr algn="ctr">
              <a:spcBef>
                <a:spcPct val="0"/>
              </a:spcBef>
              <a:buFontTx/>
              <a:buNone/>
            </a:pPr>
            <a:r>
              <a:rPr lang="en-GB" sz="2800" b="1"/>
              <a:t>Numerical Modelling in coastal areas: </a:t>
            </a:r>
          </a:p>
          <a:p>
            <a:pPr algn="ctr">
              <a:spcBef>
                <a:spcPct val="0"/>
              </a:spcBef>
              <a:buFontTx/>
              <a:buNone/>
            </a:pPr>
            <a:r>
              <a:rPr lang="en-GB" sz="2800" b="1"/>
              <a:t>Case studies from the Italian Institute for Environmental Protection and Research</a:t>
            </a:r>
          </a:p>
          <a:p>
            <a:pPr algn="ctr">
              <a:spcBef>
                <a:spcPct val="0"/>
              </a:spcBef>
              <a:buFontTx/>
              <a:buNone/>
            </a:pPr>
            <a:endParaRPr lang="it-IT" sz="2800" i="1"/>
          </a:p>
          <a:p>
            <a:pPr algn="ctr">
              <a:spcBef>
                <a:spcPct val="0"/>
              </a:spcBef>
              <a:buFontTx/>
              <a:buNone/>
            </a:pPr>
            <a:r>
              <a:rPr lang="it-IT" sz="2800" i="1"/>
              <a:t>Antonello Bruschi,</a:t>
            </a:r>
            <a:r>
              <a:rPr lang="it-IT" sz="2800"/>
              <a:t> </a:t>
            </a:r>
            <a:r>
              <a:rPr lang="it-IT" sz="2800" i="1"/>
              <a:t>Luca Liberti &amp; Francesco Lalli</a:t>
            </a:r>
            <a:r>
              <a:rPr lang="it-IT"/>
              <a:t> </a:t>
            </a:r>
          </a:p>
          <a:p>
            <a:pPr algn="ctr">
              <a:spcBef>
                <a:spcPct val="0"/>
              </a:spcBef>
              <a:buFontTx/>
              <a:buNone/>
            </a:pPr>
            <a:endParaRPr lang="it-IT" i="1"/>
          </a:p>
          <a:p>
            <a:pPr algn="ctr">
              <a:spcBef>
                <a:spcPct val="0"/>
              </a:spcBef>
              <a:buFontTx/>
              <a:buNone/>
            </a:pPr>
            <a:r>
              <a:rPr lang="en-US" b="1" i="1"/>
              <a:t>Italian Institute for Environmental Protection and Research (ISPRA)</a:t>
            </a:r>
          </a:p>
        </p:txBody>
      </p:sp>
      <p:grpSp>
        <p:nvGrpSpPr>
          <p:cNvPr id="2059" name="Group 11"/>
          <p:cNvGrpSpPr>
            <a:grpSpLocks/>
          </p:cNvGrpSpPr>
          <p:nvPr/>
        </p:nvGrpSpPr>
        <p:grpSpPr bwMode="auto">
          <a:xfrm>
            <a:off x="0" y="1773238"/>
            <a:ext cx="9144000" cy="1727200"/>
            <a:chOff x="0" y="1067"/>
            <a:chExt cx="5760" cy="1088"/>
          </a:xfrm>
        </p:grpSpPr>
        <p:sp>
          <p:nvSpPr>
            <p:cNvPr id="2057" name="Oval 9"/>
            <p:cNvSpPr>
              <a:spLocks noChangeArrowheads="1"/>
            </p:cNvSpPr>
            <p:nvPr/>
          </p:nvSpPr>
          <p:spPr bwMode="auto">
            <a:xfrm>
              <a:off x="83" y="1067"/>
              <a:ext cx="5624" cy="1088"/>
            </a:xfrm>
            <a:prstGeom prst="ellipse">
              <a:avLst/>
            </a:prstGeom>
            <a:solidFill>
              <a:schemeClr val="bg1">
                <a:alpha val="50000"/>
              </a:schemeClr>
            </a:solidFill>
            <a:ln w="9525">
              <a:solidFill>
                <a:schemeClr val="tx1"/>
              </a:solidFill>
              <a:round/>
              <a:headEnd/>
              <a:tailEnd/>
            </a:ln>
            <a:effectLst/>
          </p:spPr>
          <p:txBody>
            <a:bodyPr wrap="none" anchor="ctr"/>
            <a:lstStyle/>
            <a:p>
              <a:endParaRPr lang="it-IT"/>
            </a:p>
          </p:txBody>
        </p:sp>
        <p:sp>
          <p:nvSpPr>
            <p:cNvPr id="2054" name="Text Box 6"/>
            <p:cNvSpPr txBox="1">
              <a:spLocks noChangeArrowheads="1"/>
            </p:cNvSpPr>
            <p:nvPr/>
          </p:nvSpPr>
          <p:spPr bwMode="auto">
            <a:xfrm>
              <a:off x="0" y="1137"/>
              <a:ext cx="5760" cy="978"/>
            </a:xfrm>
            <a:prstGeom prst="rect">
              <a:avLst/>
            </a:prstGeom>
            <a:noFill/>
            <a:ln w="9525">
              <a:noFill/>
              <a:miter lim="800000"/>
              <a:headEnd/>
              <a:tailEnd/>
            </a:ln>
            <a:effectLst/>
          </p:spPr>
          <p:txBody>
            <a:bodyPr>
              <a:spAutoFit/>
            </a:bodyPr>
            <a:lstStyle/>
            <a:p>
              <a:pPr algn="ctr">
                <a:spcBef>
                  <a:spcPct val="0"/>
                </a:spcBef>
                <a:buFontTx/>
                <a:buNone/>
              </a:pPr>
              <a:r>
                <a:rPr lang="en-GB" sz="2400" b="1"/>
                <a:t>MedGOOS Half-Day Seminar </a:t>
              </a:r>
            </a:p>
            <a:p>
              <a:pPr algn="ctr">
                <a:spcBef>
                  <a:spcPct val="0"/>
                </a:spcBef>
                <a:buFontTx/>
                <a:buNone/>
              </a:pPr>
              <a:r>
                <a:rPr lang="en-GB" sz="2400" b="1"/>
                <a:t> </a:t>
              </a:r>
              <a:r>
                <a:rPr lang="en-GB" sz="2400" b="1" i="1"/>
                <a:t>“Exchanging Numerical Coastal Modelling Experiences for Applications in the Mediterranean Region”</a:t>
              </a:r>
              <a:endParaRPr lang="en-GB" sz="2400" b="1"/>
            </a:p>
            <a:p>
              <a:pPr algn="ctr">
                <a:spcBef>
                  <a:spcPct val="0"/>
                </a:spcBef>
                <a:buFontTx/>
                <a:buNone/>
              </a:pPr>
              <a:r>
                <a:rPr lang="en-GB" sz="2400" b="1" i="1"/>
                <a:t>5th March 2010 </a:t>
              </a:r>
              <a:r>
                <a:rPr lang="en-GB" sz="2400" b="1"/>
                <a:t>- </a:t>
              </a:r>
              <a:r>
                <a:rPr lang="en-GB" sz="2400" b="1" i="1"/>
                <a:t>Istanbul</a:t>
              </a:r>
              <a:endParaRPr lang="en-GB" sz="2400" b="1"/>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pPr algn="ctr"/>
            <a:endParaRPr lang="it-IT"/>
          </a:p>
        </p:txBody>
      </p:sp>
      <p:sp>
        <p:nvSpPr>
          <p:cNvPr id="98327" name="Text Box 23"/>
          <p:cNvSpPr txBox="1">
            <a:spLocks noChangeArrowheads="1"/>
          </p:cNvSpPr>
          <p:nvPr/>
        </p:nvSpPr>
        <p:spPr bwMode="auto">
          <a:xfrm>
            <a:off x="2484438" y="188913"/>
            <a:ext cx="403225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Delft 3D</a:t>
            </a:r>
          </a:p>
        </p:txBody>
      </p:sp>
      <p:sp>
        <p:nvSpPr>
          <p:cNvPr id="98328" name="Text Box 24"/>
          <p:cNvSpPr txBox="1">
            <a:spLocks noChangeArrowheads="1"/>
          </p:cNvSpPr>
          <p:nvPr/>
        </p:nvSpPr>
        <p:spPr bwMode="auto">
          <a:xfrm>
            <a:off x="468313" y="1592263"/>
            <a:ext cx="8135937" cy="396875"/>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000"/>
              <a:t>Computational grid: </a:t>
            </a:r>
            <a:r>
              <a:rPr lang="it-IT" sz="2000"/>
              <a:t>108 by 270 cells with a resolution up to 10 m</a:t>
            </a:r>
            <a:endParaRPr lang="en-GB" sz="2000"/>
          </a:p>
        </p:txBody>
      </p:sp>
      <p:pic>
        <p:nvPicPr>
          <p:cNvPr id="98337" name="Picture 33" descr="grid_sentina"/>
          <p:cNvPicPr>
            <a:picLocks noChangeAspect="1" noChangeArrowheads="1"/>
          </p:cNvPicPr>
          <p:nvPr>
            <p:ph/>
          </p:nvPr>
        </p:nvPicPr>
        <p:blipFill>
          <a:blip r:embed="rId2" cstate="print"/>
          <a:srcRect/>
          <a:stretch>
            <a:fillRect/>
          </a:stretch>
        </p:blipFill>
        <p:spPr>
          <a:xfrm>
            <a:off x="684213" y="2765425"/>
            <a:ext cx="7572375" cy="3400425"/>
          </a:xfrm>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48" name="Rectangle 20"/>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3731" name="Text Box 3"/>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73734" name="Text Box 6"/>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pic>
        <p:nvPicPr>
          <p:cNvPr id="73741" name="Picture 13" descr="Profilo"/>
          <p:cNvPicPr>
            <a:picLocks noChangeAspect="1" noChangeArrowheads="1"/>
          </p:cNvPicPr>
          <p:nvPr>
            <p:ph/>
          </p:nvPr>
        </p:nvPicPr>
        <p:blipFill>
          <a:blip r:embed="rId2" cstate="print"/>
          <a:srcRect t="18381" r="37570" b="44611"/>
          <a:stretch>
            <a:fillRect/>
          </a:stretch>
        </p:blipFill>
        <p:spPr>
          <a:xfrm>
            <a:off x="1116013" y="3671888"/>
            <a:ext cx="6981825" cy="2349500"/>
          </a:xfrm>
          <a:solidFill>
            <a:schemeClr val="bg1">
              <a:alpha val="50000"/>
            </a:schemeClr>
          </a:solidFill>
          <a:ln>
            <a:solidFill>
              <a:schemeClr val="tx1"/>
            </a:solidFill>
          </a:ln>
        </p:spPr>
      </p:pic>
      <p:sp>
        <p:nvSpPr>
          <p:cNvPr id="73742" name="Rectangle 14"/>
          <p:cNvSpPr>
            <a:spLocks noChangeArrowheads="1"/>
          </p:cNvSpPr>
          <p:nvPr/>
        </p:nvSpPr>
        <p:spPr bwMode="auto">
          <a:xfrm>
            <a:off x="2051050" y="3789363"/>
            <a:ext cx="1657350" cy="244475"/>
          </a:xfrm>
          <a:prstGeom prst="rect">
            <a:avLst/>
          </a:prstGeom>
          <a:noFill/>
          <a:ln w="9525">
            <a:noFill/>
            <a:miter lim="800000"/>
            <a:headEnd/>
            <a:tailEnd/>
          </a:ln>
          <a:effectLst/>
        </p:spPr>
        <p:txBody>
          <a:bodyPr>
            <a:spAutoFit/>
          </a:bodyPr>
          <a:lstStyle/>
          <a:p>
            <a:pPr algn="just">
              <a:spcBef>
                <a:spcPct val="0"/>
              </a:spcBef>
              <a:buFontTx/>
              <a:buNone/>
            </a:pPr>
            <a:r>
              <a:rPr lang="it-IT" sz="1000" b="1">
                <a:cs typeface="Times New Roman" pitchFamily="18" charset="0"/>
              </a:rPr>
              <a:t>Dean equilibrium profile</a:t>
            </a:r>
          </a:p>
        </p:txBody>
      </p:sp>
      <p:sp>
        <p:nvSpPr>
          <p:cNvPr id="73743" name="Rectangle 15"/>
          <p:cNvSpPr>
            <a:spLocks noChangeArrowheads="1"/>
          </p:cNvSpPr>
          <p:nvPr/>
        </p:nvSpPr>
        <p:spPr bwMode="auto">
          <a:xfrm>
            <a:off x="1331913" y="5056188"/>
            <a:ext cx="1655762" cy="244475"/>
          </a:xfrm>
          <a:prstGeom prst="rect">
            <a:avLst/>
          </a:prstGeom>
          <a:noFill/>
          <a:ln w="9525">
            <a:noFill/>
            <a:miter lim="800000"/>
            <a:headEnd/>
            <a:tailEnd/>
          </a:ln>
          <a:effectLst/>
        </p:spPr>
        <p:txBody>
          <a:bodyPr>
            <a:spAutoFit/>
          </a:bodyPr>
          <a:lstStyle/>
          <a:p>
            <a:pPr algn="just">
              <a:spcBef>
                <a:spcPct val="0"/>
              </a:spcBef>
              <a:buFontTx/>
              <a:buNone/>
            </a:pPr>
            <a:r>
              <a:rPr lang="it-IT" sz="1000" b="1">
                <a:cs typeface="Times New Roman" pitchFamily="18" charset="0"/>
              </a:rPr>
              <a:t>Natural bathymetry</a:t>
            </a:r>
          </a:p>
        </p:txBody>
      </p:sp>
      <p:sp>
        <p:nvSpPr>
          <p:cNvPr id="73744" name="Line 16"/>
          <p:cNvSpPr>
            <a:spLocks noChangeShapeType="1"/>
          </p:cNvSpPr>
          <p:nvPr/>
        </p:nvSpPr>
        <p:spPr bwMode="auto">
          <a:xfrm flipV="1">
            <a:off x="1835150" y="4797425"/>
            <a:ext cx="215900" cy="287338"/>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a:spAutoFit/>
          </a:bodyPr>
          <a:lstStyle/>
          <a:p>
            <a:endParaRPr lang="it-IT"/>
          </a:p>
        </p:txBody>
      </p:sp>
      <p:sp>
        <p:nvSpPr>
          <p:cNvPr id="73745" name="Line 17"/>
          <p:cNvSpPr>
            <a:spLocks noChangeShapeType="1"/>
          </p:cNvSpPr>
          <p:nvPr/>
        </p:nvSpPr>
        <p:spPr bwMode="auto">
          <a:xfrm flipV="1">
            <a:off x="2268538" y="4005263"/>
            <a:ext cx="287337" cy="503237"/>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a:spAutoFit/>
          </a:bodyPr>
          <a:lstStyle/>
          <a:p>
            <a:endParaRPr lang="it-IT"/>
          </a:p>
        </p:txBody>
      </p:sp>
      <p:sp>
        <p:nvSpPr>
          <p:cNvPr id="73746" name="Rectangle 18"/>
          <p:cNvSpPr>
            <a:spLocks noChangeArrowheads="1"/>
          </p:cNvSpPr>
          <p:nvPr/>
        </p:nvSpPr>
        <p:spPr bwMode="auto">
          <a:xfrm>
            <a:off x="4641850" y="3860800"/>
            <a:ext cx="1225550" cy="244475"/>
          </a:xfrm>
          <a:prstGeom prst="rect">
            <a:avLst/>
          </a:prstGeom>
          <a:noFill/>
          <a:ln w="9525">
            <a:noFill/>
            <a:miter lim="800000"/>
            <a:headEnd/>
            <a:tailEnd/>
          </a:ln>
          <a:effectLst/>
        </p:spPr>
        <p:txBody>
          <a:bodyPr>
            <a:spAutoFit/>
          </a:bodyPr>
          <a:lstStyle/>
          <a:p>
            <a:pPr algn="just">
              <a:spcBef>
                <a:spcPct val="0"/>
              </a:spcBef>
              <a:buFontTx/>
              <a:buNone/>
            </a:pPr>
            <a:r>
              <a:rPr lang="it-IT" sz="1000" b="1">
                <a:cs typeface="Times New Roman" pitchFamily="18" charset="0"/>
              </a:rPr>
              <a:t>Breakwater</a:t>
            </a:r>
          </a:p>
        </p:txBody>
      </p:sp>
      <p:sp>
        <p:nvSpPr>
          <p:cNvPr id="73747" name="Line 19"/>
          <p:cNvSpPr>
            <a:spLocks noChangeShapeType="1"/>
          </p:cNvSpPr>
          <p:nvPr/>
        </p:nvSpPr>
        <p:spPr bwMode="auto">
          <a:xfrm flipV="1">
            <a:off x="4572000" y="4149725"/>
            <a:ext cx="360363" cy="431800"/>
          </a:xfrm>
          <a:prstGeom prst="line">
            <a:avLst/>
          </a:prstGeom>
          <a:noFill/>
          <a:ln w="9525">
            <a:solidFill>
              <a:schemeClr val="tx1"/>
            </a:solidFill>
            <a:round/>
            <a:headEnd/>
            <a:tailEnd/>
          </a:ln>
          <a:effectLst>
            <a:outerShdw dist="107763" dir="18900000" algn="ctr" rotWithShape="0">
              <a:schemeClr val="bg2">
                <a:alpha val="50000"/>
              </a:schemeClr>
            </a:outerShdw>
          </a:effectLst>
        </p:spPr>
        <p:txBody>
          <a:bodyPr>
            <a:spAutoFit/>
          </a:bodyPr>
          <a:lstStyle/>
          <a:p>
            <a:endParaRPr lang="it-IT"/>
          </a:p>
        </p:txBody>
      </p:sp>
      <p:sp>
        <p:nvSpPr>
          <p:cNvPr id="73750" name="Text Box 22"/>
          <p:cNvSpPr txBox="1">
            <a:spLocks noChangeArrowheads="1"/>
          </p:cNvSpPr>
          <p:nvPr/>
        </p:nvSpPr>
        <p:spPr bwMode="auto">
          <a:xfrm>
            <a:off x="2484438" y="188913"/>
            <a:ext cx="403225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Delft 3D</a:t>
            </a:r>
          </a:p>
        </p:txBody>
      </p:sp>
      <p:sp>
        <p:nvSpPr>
          <p:cNvPr id="73751" name="Text Box 23"/>
          <p:cNvSpPr txBox="1">
            <a:spLocks noChangeArrowheads="1"/>
          </p:cNvSpPr>
          <p:nvPr/>
        </p:nvSpPr>
        <p:spPr bwMode="auto">
          <a:xfrm>
            <a:off x="2051050" y="1844675"/>
            <a:ext cx="4897438" cy="701675"/>
          </a:xfrm>
          <a:prstGeom prst="rect">
            <a:avLst/>
          </a:prstGeom>
          <a:solidFill>
            <a:schemeClr val="bg1">
              <a:alpha val="50000"/>
            </a:schemeClr>
          </a:solidFill>
          <a:ln w="25400" algn="ctr">
            <a:noFill/>
            <a:miter lim="800000"/>
            <a:headEnd/>
            <a:tailEnd/>
          </a:ln>
          <a:effectLst/>
        </p:spPr>
        <p:txBody>
          <a:bodyPr>
            <a:spAutoFit/>
          </a:bodyPr>
          <a:lstStyle/>
          <a:p>
            <a:pPr algn="ctr">
              <a:spcBef>
                <a:spcPct val="0"/>
              </a:spcBef>
              <a:buFontTx/>
              <a:buNone/>
            </a:pPr>
            <a:r>
              <a:rPr lang="en-US" sz="2000" b="1"/>
              <a:t>Breakwaters and bathymetry</a:t>
            </a:r>
          </a:p>
          <a:p>
            <a:pPr algn="ctr">
              <a:spcBef>
                <a:spcPct val="0"/>
              </a:spcBef>
              <a:buFontTx/>
              <a:buNone/>
            </a:pPr>
            <a:r>
              <a:rPr lang="en-US" sz="2000" b="1"/>
              <a:t>Section view</a:t>
            </a:r>
            <a:endParaRPr lang="en-US" sz="20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103444" name="Text Box 20"/>
          <p:cNvSpPr txBox="1">
            <a:spLocks noChangeArrowheads="1"/>
          </p:cNvSpPr>
          <p:nvPr/>
        </p:nvSpPr>
        <p:spPr bwMode="auto">
          <a:xfrm>
            <a:off x="2484438" y="188913"/>
            <a:ext cx="403225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Delft 3D</a:t>
            </a:r>
          </a:p>
        </p:txBody>
      </p:sp>
      <p:sp>
        <p:nvSpPr>
          <p:cNvPr id="103445" name="Text Box 21"/>
          <p:cNvSpPr txBox="1">
            <a:spLocks noChangeArrowheads="1"/>
          </p:cNvSpPr>
          <p:nvPr/>
        </p:nvSpPr>
        <p:spPr bwMode="auto">
          <a:xfrm>
            <a:off x="250825" y="1016000"/>
            <a:ext cx="3168650" cy="396875"/>
          </a:xfrm>
          <a:prstGeom prst="rect">
            <a:avLst/>
          </a:prstGeom>
          <a:solidFill>
            <a:schemeClr val="bg1">
              <a:alpha val="50000"/>
            </a:schemeClr>
          </a:solidFill>
          <a:ln w="25400" algn="ctr">
            <a:noFill/>
            <a:miter lim="800000"/>
            <a:headEnd/>
            <a:tailEnd/>
          </a:ln>
          <a:effectLst/>
        </p:spPr>
        <p:txBody>
          <a:bodyPr>
            <a:spAutoFit/>
          </a:bodyPr>
          <a:lstStyle/>
          <a:p>
            <a:pPr algn="ctr">
              <a:spcBef>
                <a:spcPct val="0"/>
              </a:spcBef>
              <a:buFontTx/>
              <a:buNone/>
            </a:pPr>
            <a:r>
              <a:rPr lang="en-US" sz="2000" b="1"/>
              <a:t>Boundary conditions</a:t>
            </a:r>
            <a:endParaRPr lang="en-GB" sz="2000"/>
          </a:p>
        </p:txBody>
      </p:sp>
      <p:sp>
        <p:nvSpPr>
          <p:cNvPr id="103447" name="Text Box 23"/>
          <p:cNvSpPr txBox="1">
            <a:spLocks noChangeArrowheads="1"/>
          </p:cNvSpPr>
          <p:nvPr/>
        </p:nvSpPr>
        <p:spPr bwMode="auto">
          <a:xfrm>
            <a:off x="3781425" y="908050"/>
            <a:ext cx="4822825" cy="581025"/>
          </a:xfrm>
          <a:prstGeom prst="rect">
            <a:avLst/>
          </a:prstGeom>
          <a:solidFill>
            <a:schemeClr val="bg1">
              <a:alpha val="50000"/>
            </a:schemeClr>
          </a:solidFill>
          <a:ln w="25400" algn="ctr">
            <a:noFill/>
            <a:miter lim="800000"/>
            <a:headEnd/>
            <a:tailEnd/>
          </a:ln>
          <a:effectLst/>
        </p:spPr>
        <p:txBody>
          <a:bodyPr>
            <a:spAutoFit/>
          </a:bodyPr>
          <a:lstStyle/>
          <a:p>
            <a:pPr marL="342900" indent="-342900" algn="just">
              <a:lnSpc>
                <a:spcPct val="80000"/>
              </a:lnSpc>
              <a:spcBef>
                <a:spcPct val="0"/>
              </a:spcBef>
              <a:buFontTx/>
              <a:buNone/>
            </a:pPr>
            <a:r>
              <a:rPr lang="en-US" sz="2000"/>
              <a:t>Off-shore waves</a:t>
            </a:r>
          </a:p>
          <a:p>
            <a:pPr marL="342900" indent="-342900" algn="just">
              <a:lnSpc>
                <a:spcPct val="80000"/>
              </a:lnSpc>
              <a:spcBef>
                <a:spcPct val="0"/>
              </a:spcBef>
              <a:buFontTx/>
              <a:buNone/>
            </a:pPr>
            <a:r>
              <a:rPr lang="en-US" sz="2000"/>
              <a:t>Tronto River outflow</a:t>
            </a:r>
            <a:endParaRPr lang="en-GB" sz="2000"/>
          </a:p>
        </p:txBody>
      </p:sp>
      <p:sp>
        <p:nvSpPr>
          <p:cNvPr id="103448" name="Text Box 24"/>
          <p:cNvSpPr txBox="1">
            <a:spLocks noChangeArrowheads="1"/>
          </p:cNvSpPr>
          <p:nvPr/>
        </p:nvSpPr>
        <p:spPr bwMode="auto">
          <a:xfrm>
            <a:off x="250825" y="1773238"/>
            <a:ext cx="3168650" cy="396875"/>
          </a:xfrm>
          <a:prstGeom prst="rect">
            <a:avLst/>
          </a:prstGeom>
          <a:solidFill>
            <a:schemeClr val="bg1">
              <a:alpha val="50000"/>
            </a:schemeClr>
          </a:solidFill>
          <a:ln w="25400" algn="ctr">
            <a:noFill/>
            <a:miter lim="800000"/>
            <a:headEnd/>
            <a:tailEnd/>
          </a:ln>
          <a:effectLst/>
        </p:spPr>
        <p:txBody>
          <a:bodyPr>
            <a:spAutoFit/>
          </a:bodyPr>
          <a:lstStyle/>
          <a:p>
            <a:pPr algn="ctr">
              <a:spcBef>
                <a:spcPct val="0"/>
              </a:spcBef>
              <a:buFontTx/>
              <a:buNone/>
            </a:pPr>
            <a:r>
              <a:rPr lang="en-US" sz="2000" b="1"/>
              <a:t>Sediment features</a:t>
            </a:r>
            <a:endParaRPr lang="en-GB" sz="2000"/>
          </a:p>
        </p:txBody>
      </p:sp>
      <p:sp>
        <p:nvSpPr>
          <p:cNvPr id="103449" name="Text Box 25"/>
          <p:cNvSpPr txBox="1">
            <a:spLocks noChangeArrowheads="1"/>
          </p:cNvSpPr>
          <p:nvPr/>
        </p:nvSpPr>
        <p:spPr bwMode="auto">
          <a:xfrm>
            <a:off x="3779838" y="1628775"/>
            <a:ext cx="4824412" cy="762000"/>
          </a:xfrm>
          <a:prstGeom prst="rect">
            <a:avLst/>
          </a:prstGeom>
          <a:solidFill>
            <a:schemeClr val="bg1">
              <a:alpha val="50000"/>
            </a:schemeClr>
          </a:solidFill>
          <a:ln w="25400" algn="ctr">
            <a:noFill/>
            <a:miter lim="800000"/>
            <a:headEnd/>
            <a:tailEnd/>
          </a:ln>
          <a:effectLst/>
        </p:spPr>
        <p:txBody>
          <a:bodyPr>
            <a:spAutoFit/>
          </a:bodyPr>
          <a:lstStyle/>
          <a:p>
            <a:pPr marL="342900" indent="-342900">
              <a:buFontTx/>
              <a:buNone/>
            </a:pPr>
            <a:r>
              <a:rPr lang="en-US" sz="2000"/>
              <a:t>Sediment class: sand, D50= 0.2 mm</a:t>
            </a:r>
          </a:p>
          <a:p>
            <a:pPr marL="342900" indent="-342900">
              <a:buFontTx/>
              <a:buNone/>
            </a:pPr>
            <a:r>
              <a:rPr lang="en-US" sz="2000"/>
              <a:t>There is no sediment input from the river</a:t>
            </a:r>
            <a:endParaRPr lang="en-GB" sz="2000"/>
          </a:p>
        </p:txBody>
      </p:sp>
      <p:grpSp>
        <p:nvGrpSpPr>
          <p:cNvPr id="103480" name="Group 56"/>
          <p:cNvGrpSpPr>
            <a:grpSpLocks/>
          </p:cNvGrpSpPr>
          <p:nvPr/>
        </p:nvGrpSpPr>
        <p:grpSpPr bwMode="auto">
          <a:xfrm>
            <a:off x="323850" y="2922588"/>
            <a:ext cx="8280400" cy="3890962"/>
            <a:chOff x="204" y="1751"/>
            <a:chExt cx="5216" cy="2451"/>
          </a:xfrm>
        </p:grpSpPr>
        <p:sp>
          <p:nvSpPr>
            <p:cNvPr id="103437" name="Rectangle 13"/>
            <p:cNvSpPr>
              <a:spLocks noChangeArrowheads="1"/>
            </p:cNvSpPr>
            <p:nvPr/>
          </p:nvSpPr>
          <p:spPr bwMode="auto">
            <a:xfrm>
              <a:off x="2109" y="2160"/>
              <a:ext cx="1270" cy="583"/>
            </a:xfrm>
            <a:prstGeom prst="rect">
              <a:avLst/>
            </a:prstGeom>
            <a:solidFill>
              <a:srgbClr val="FFCC00"/>
            </a:solidFill>
            <a:ln w="9525">
              <a:solidFill>
                <a:schemeClr val="accent2"/>
              </a:solidFill>
              <a:miter lim="800000"/>
              <a:headEnd/>
              <a:tailEnd/>
            </a:ln>
            <a:effectLst/>
          </p:spPr>
          <p:txBody>
            <a:bodyPr>
              <a:spAutoFit/>
            </a:bodyPr>
            <a:lstStyle/>
            <a:p>
              <a:pPr algn="just">
                <a:spcBef>
                  <a:spcPct val="0"/>
                </a:spcBef>
                <a:buFontTx/>
                <a:buNone/>
              </a:pPr>
              <a:r>
                <a:rPr lang="en-US" b="1">
                  <a:cs typeface="Times New Roman" pitchFamily="18" charset="0"/>
                </a:rPr>
                <a:t>Significant wave height, period and direction</a:t>
              </a:r>
            </a:p>
          </p:txBody>
        </p:sp>
        <p:sp>
          <p:nvSpPr>
            <p:cNvPr id="103439" name="Rectangle 15"/>
            <p:cNvSpPr>
              <a:spLocks noChangeArrowheads="1"/>
            </p:cNvSpPr>
            <p:nvPr/>
          </p:nvSpPr>
          <p:spPr bwMode="auto">
            <a:xfrm>
              <a:off x="3242" y="2976"/>
              <a:ext cx="817" cy="237"/>
            </a:xfrm>
            <a:prstGeom prst="rect">
              <a:avLst/>
            </a:prstGeom>
            <a:solidFill>
              <a:srgbClr val="FFCC00"/>
            </a:solidFill>
            <a:ln w="9525">
              <a:solidFill>
                <a:schemeClr val="accent2"/>
              </a:solidFill>
              <a:miter lim="800000"/>
              <a:headEnd/>
              <a:tailEnd/>
            </a:ln>
            <a:effectLst/>
          </p:spPr>
          <p:txBody>
            <a:bodyPr>
              <a:spAutoFit/>
            </a:bodyPr>
            <a:lstStyle/>
            <a:p>
              <a:pPr algn="ctr">
                <a:spcBef>
                  <a:spcPct val="0"/>
                </a:spcBef>
                <a:buFontTx/>
                <a:buNone/>
              </a:pPr>
              <a:r>
                <a:rPr lang="en-US" b="1">
                  <a:cs typeface="Times New Roman" pitchFamily="18" charset="0"/>
                </a:rPr>
                <a:t>Currents</a:t>
              </a:r>
            </a:p>
          </p:txBody>
        </p:sp>
        <p:sp>
          <p:nvSpPr>
            <p:cNvPr id="103441" name="Rectangle 17"/>
            <p:cNvSpPr>
              <a:spLocks noChangeArrowheads="1"/>
            </p:cNvSpPr>
            <p:nvPr/>
          </p:nvSpPr>
          <p:spPr bwMode="auto">
            <a:xfrm>
              <a:off x="204" y="3113"/>
              <a:ext cx="952" cy="237"/>
            </a:xfrm>
            <a:prstGeom prst="rect">
              <a:avLst/>
            </a:prstGeom>
            <a:solidFill>
              <a:srgbClr val="FFCC00"/>
            </a:solidFill>
            <a:ln w="9525">
              <a:solidFill>
                <a:schemeClr val="accent2"/>
              </a:solidFill>
              <a:miter lim="800000"/>
              <a:headEnd/>
              <a:tailEnd/>
            </a:ln>
            <a:effectLst/>
          </p:spPr>
          <p:txBody>
            <a:bodyPr>
              <a:spAutoFit/>
            </a:bodyPr>
            <a:lstStyle/>
            <a:p>
              <a:pPr algn="ctr">
                <a:spcBef>
                  <a:spcPct val="0"/>
                </a:spcBef>
                <a:buFontTx/>
                <a:buNone/>
              </a:pPr>
              <a:r>
                <a:rPr lang="en-US" b="1">
                  <a:cs typeface="Times New Roman" pitchFamily="18" charset="0"/>
                </a:rPr>
                <a:t>Bathymetry </a:t>
              </a:r>
            </a:p>
          </p:txBody>
        </p:sp>
        <p:grpSp>
          <p:nvGrpSpPr>
            <p:cNvPr id="103477" name="Group 53"/>
            <p:cNvGrpSpPr>
              <a:grpSpLocks/>
            </p:cNvGrpSpPr>
            <p:nvPr/>
          </p:nvGrpSpPr>
          <p:grpSpPr bwMode="auto">
            <a:xfrm>
              <a:off x="431" y="1752"/>
              <a:ext cx="1679" cy="681"/>
              <a:chOff x="431" y="1752"/>
              <a:chExt cx="1679" cy="681"/>
            </a:xfrm>
          </p:grpSpPr>
          <p:sp>
            <p:nvSpPr>
              <p:cNvPr id="103455" name="Oval 31"/>
              <p:cNvSpPr>
                <a:spLocks noChangeArrowheads="1"/>
              </p:cNvSpPr>
              <p:nvPr/>
            </p:nvSpPr>
            <p:spPr bwMode="auto">
              <a:xfrm>
                <a:off x="431" y="1752"/>
                <a:ext cx="1679" cy="681"/>
              </a:xfrm>
              <a:prstGeom prst="ellipse">
                <a:avLst/>
              </a:prstGeom>
              <a:solidFill>
                <a:srgbClr val="FFFF99"/>
              </a:solidFill>
              <a:ln w="25400" algn="ctr">
                <a:noFill/>
                <a:round/>
                <a:headEnd/>
                <a:tailEnd/>
              </a:ln>
              <a:effectLst/>
            </p:spPr>
            <p:txBody>
              <a:bodyPr wrap="none" anchor="ctr"/>
              <a:lstStyle/>
              <a:p>
                <a:endParaRPr lang="it-IT"/>
              </a:p>
            </p:txBody>
          </p:sp>
          <p:sp>
            <p:nvSpPr>
              <p:cNvPr id="103450" name="Text Box 26"/>
              <p:cNvSpPr txBox="1">
                <a:spLocks noChangeArrowheads="1"/>
              </p:cNvSpPr>
              <p:nvPr/>
            </p:nvSpPr>
            <p:spPr bwMode="auto">
              <a:xfrm>
                <a:off x="567" y="1842"/>
                <a:ext cx="1406" cy="480"/>
              </a:xfrm>
              <a:prstGeom prst="rect">
                <a:avLst/>
              </a:prstGeom>
              <a:noFill/>
              <a:ln w="25400" algn="ctr">
                <a:noFill/>
                <a:miter lim="800000"/>
                <a:headEnd/>
                <a:tailEnd/>
              </a:ln>
              <a:effectLst/>
            </p:spPr>
            <p:txBody>
              <a:bodyPr>
                <a:spAutoFit/>
              </a:bodyPr>
              <a:lstStyle/>
              <a:p>
                <a:pPr marL="522288" lvl="1" indent="-342900" algn="ctr">
                  <a:buFontTx/>
                  <a:buNone/>
                </a:pPr>
                <a:r>
                  <a:rPr lang="it-IT" sz="2000" b="1"/>
                  <a:t>Wave model</a:t>
                </a:r>
              </a:p>
              <a:p>
                <a:pPr marL="522288" lvl="1" indent="-342900" algn="ctr">
                  <a:buFontTx/>
                  <a:buNone/>
                </a:pPr>
                <a:r>
                  <a:rPr lang="it-IT" sz="2000" b="1"/>
                  <a:t>(SWAN)</a:t>
                </a:r>
                <a:endParaRPr lang="en-GB" sz="2000"/>
              </a:p>
            </p:txBody>
          </p:sp>
        </p:grpSp>
        <p:grpSp>
          <p:nvGrpSpPr>
            <p:cNvPr id="103478" name="Group 54"/>
            <p:cNvGrpSpPr>
              <a:grpSpLocks/>
            </p:cNvGrpSpPr>
            <p:nvPr/>
          </p:nvGrpSpPr>
          <p:grpSpPr bwMode="auto">
            <a:xfrm>
              <a:off x="3424" y="1751"/>
              <a:ext cx="1679" cy="681"/>
              <a:chOff x="3424" y="1751"/>
              <a:chExt cx="1679" cy="681"/>
            </a:xfrm>
          </p:grpSpPr>
          <p:sp>
            <p:nvSpPr>
              <p:cNvPr id="103458" name="Oval 34"/>
              <p:cNvSpPr>
                <a:spLocks noChangeArrowheads="1"/>
              </p:cNvSpPr>
              <p:nvPr/>
            </p:nvSpPr>
            <p:spPr bwMode="auto">
              <a:xfrm>
                <a:off x="3424" y="1751"/>
                <a:ext cx="1679" cy="681"/>
              </a:xfrm>
              <a:prstGeom prst="ellipse">
                <a:avLst/>
              </a:prstGeom>
              <a:solidFill>
                <a:srgbClr val="FFFF99"/>
              </a:solidFill>
              <a:ln w="25400" algn="ctr">
                <a:noFill/>
                <a:round/>
                <a:headEnd/>
                <a:tailEnd/>
              </a:ln>
              <a:effectLst/>
            </p:spPr>
            <p:txBody>
              <a:bodyPr wrap="none" anchor="ctr"/>
              <a:lstStyle/>
              <a:p>
                <a:endParaRPr lang="it-IT"/>
              </a:p>
            </p:txBody>
          </p:sp>
          <p:sp>
            <p:nvSpPr>
              <p:cNvPr id="103452" name="Text Box 28"/>
              <p:cNvSpPr txBox="1">
                <a:spLocks noChangeArrowheads="1"/>
              </p:cNvSpPr>
              <p:nvPr/>
            </p:nvSpPr>
            <p:spPr bwMode="auto">
              <a:xfrm>
                <a:off x="3530" y="1888"/>
                <a:ext cx="1407" cy="442"/>
              </a:xfrm>
              <a:prstGeom prst="rect">
                <a:avLst/>
              </a:prstGeom>
              <a:noFill/>
              <a:ln w="25400" algn="ctr">
                <a:noFill/>
                <a:miter lim="800000"/>
                <a:headEnd/>
                <a:tailEnd/>
              </a:ln>
              <a:effectLst/>
            </p:spPr>
            <p:txBody>
              <a:bodyPr>
                <a:spAutoFit/>
              </a:bodyPr>
              <a:lstStyle/>
              <a:p>
                <a:pPr marL="179388" lvl="1" algn="ctr">
                  <a:buFontTx/>
                  <a:buNone/>
                </a:pPr>
                <a:r>
                  <a:rPr lang="en-US" sz="2000" b="1"/>
                  <a:t>Hydrodynamic model</a:t>
                </a:r>
                <a:endParaRPr lang="en-GB" sz="2000"/>
              </a:p>
            </p:txBody>
          </p:sp>
        </p:grpSp>
        <p:grpSp>
          <p:nvGrpSpPr>
            <p:cNvPr id="103479" name="Group 55"/>
            <p:cNvGrpSpPr>
              <a:grpSpLocks/>
            </p:cNvGrpSpPr>
            <p:nvPr/>
          </p:nvGrpSpPr>
          <p:grpSpPr bwMode="auto">
            <a:xfrm>
              <a:off x="1927" y="3521"/>
              <a:ext cx="1679" cy="681"/>
              <a:chOff x="1927" y="3521"/>
              <a:chExt cx="1679" cy="681"/>
            </a:xfrm>
          </p:grpSpPr>
          <p:sp>
            <p:nvSpPr>
              <p:cNvPr id="103460" name="Oval 36"/>
              <p:cNvSpPr>
                <a:spLocks noChangeArrowheads="1"/>
              </p:cNvSpPr>
              <p:nvPr/>
            </p:nvSpPr>
            <p:spPr bwMode="auto">
              <a:xfrm>
                <a:off x="1927" y="3521"/>
                <a:ext cx="1679" cy="681"/>
              </a:xfrm>
              <a:prstGeom prst="ellipse">
                <a:avLst/>
              </a:prstGeom>
              <a:solidFill>
                <a:srgbClr val="FFFF99"/>
              </a:solidFill>
              <a:ln w="25400" algn="ctr">
                <a:noFill/>
                <a:round/>
                <a:headEnd/>
                <a:tailEnd/>
              </a:ln>
              <a:effectLst/>
            </p:spPr>
            <p:txBody>
              <a:bodyPr wrap="none" anchor="ctr"/>
              <a:lstStyle/>
              <a:p>
                <a:endParaRPr lang="it-IT"/>
              </a:p>
            </p:txBody>
          </p:sp>
          <p:sp>
            <p:nvSpPr>
              <p:cNvPr id="103453" name="Text Box 29"/>
              <p:cNvSpPr txBox="1">
                <a:spLocks noChangeArrowheads="1"/>
              </p:cNvSpPr>
              <p:nvPr/>
            </p:nvSpPr>
            <p:spPr bwMode="auto">
              <a:xfrm>
                <a:off x="1973" y="3641"/>
                <a:ext cx="1496" cy="480"/>
              </a:xfrm>
              <a:prstGeom prst="rect">
                <a:avLst/>
              </a:prstGeom>
              <a:noFill/>
              <a:ln w="25400" algn="ctr">
                <a:noFill/>
                <a:miter lim="800000"/>
                <a:headEnd/>
                <a:tailEnd/>
              </a:ln>
              <a:effectLst/>
            </p:spPr>
            <p:txBody>
              <a:bodyPr>
                <a:spAutoFit/>
              </a:bodyPr>
              <a:lstStyle/>
              <a:p>
                <a:pPr marL="179388" lvl="1" algn="ctr">
                  <a:buFontTx/>
                  <a:buNone/>
                </a:pPr>
                <a:r>
                  <a:rPr lang="en-US" sz="2000" b="1"/>
                  <a:t>Morphodynamic</a:t>
                </a:r>
              </a:p>
              <a:p>
                <a:pPr marL="179388" lvl="1" algn="ctr">
                  <a:buFontTx/>
                  <a:buNone/>
                </a:pPr>
                <a:r>
                  <a:rPr lang="en-US" sz="2000" b="1"/>
                  <a:t>model</a:t>
                </a:r>
                <a:endParaRPr lang="en-GB" sz="2000"/>
              </a:p>
            </p:txBody>
          </p:sp>
        </p:grpSp>
        <p:grpSp>
          <p:nvGrpSpPr>
            <p:cNvPr id="103476" name="Group 52"/>
            <p:cNvGrpSpPr>
              <a:grpSpLocks/>
            </p:cNvGrpSpPr>
            <p:nvPr/>
          </p:nvGrpSpPr>
          <p:grpSpPr bwMode="auto">
            <a:xfrm>
              <a:off x="1242" y="2432"/>
              <a:ext cx="685" cy="1408"/>
              <a:chOff x="1242" y="2432"/>
              <a:chExt cx="685" cy="1408"/>
            </a:xfrm>
          </p:grpSpPr>
          <p:sp>
            <p:nvSpPr>
              <p:cNvPr id="103465" name="Line 41"/>
              <p:cNvSpPr>
                <a:spLocks noChangeShapeType="1"/>
              </p:cNvSpPr>
              <p:nvPr/>
            </p:nvSpPr>
            <p:spPr bwMode="auto">
              <a:xfrm flipH="1">
                <a:off x="1242" y="3838"/>
                <a:ext cx="685" cy="2"/>
              </a:xfrm>
              <a:prstGeom prst="line">
                <a:avLst/>
              </a:prstGeom>
              <a:noFill/>
              <a:ln w="63500">
                <a:solidFill>
                  <a:schemeClr val="accent2"/>
                </a:solidFill>
                <a:round/>
                <a:headEnd/>
                <a:tailEnd/>
              </a:ln>
              <a:effectLst/>
            </p:spPr>
            <p:txBody>
              <a:bodyPr/>
              <a:lstStyle/>
              <a:p>
                <a:endParaRPr lang="it-IT"/>
              </a:p>
            </p:txBody>
          </p:sp>
          <p:sp>
            <p:nvSpPr>
              <p:cNvPr id="103467" name="Line 43"/>
              <p:cNvSpPr>
                <a:spLocks noChangeShapeType="1"/>
              </p:cNvSpPr>
              <p:nvPr/>
            </p:nvSpPr>
            <p:spPr bwMode="auto">
              <a:xfrm>
                <a:off x="1247" y="2432"/>
                <a:ext cx="0" cy="1406"/>
              </a:xfrm>
              <a:prstGeom prst="line">
                <a:avLst/>
              </a:prstGeom>
              <a:noFill/>
              <a:ln w="63500">
                <a:solidFill>
                  <a:schemeClr val="accent2"/>
                </a:solidFill>
                <a:round/>
                <a:headEnd type="triangle" w="med" len="med"/>
                <a:tailEnd/>
              </a:ln>
              <a:effectLst/>
            </p:spPr>
            <p:txBody>
              <a:bodyPr/>
              <a:lstStyle/>
              <a:p>
                <a:endParaRPr lang="it-IT"/>
              </a:p>
            </p:txBody>
          </p:sp>
        </p:grpSp>
        <p:grpSp>
          <p:nvGrpSpPr>
            <p:cNvPr id="103475" name="Group 51"/>
            <p:cNvGrpSpPr>
              <a:grpSpLocks/>
            </p:cNvGrpSpPr>
            <p:nvPr/>
          </p:nvGrpSpPr>
          <p:grpSpPr bwMode="auto">
            <a:xfrm>
              <a:off x="3606" y="2432"/>
              <a:ext cx="726" cy="1406"/>
              <a:chOff x="3606" y="2432"/>
              <a:chExt cx="726" cy="1406"/>
            </a:xfrm>
          </p:grpSpPr>
          <p:sp>
            <p:nvSpPr>
              <p:cNvPr id="103466" name="Line 42"/>
              <p:cNvSpPr>
                <a:spLocks noChangeShapeType="1"/>
              </p:cNvSpPr>
              <p:nvPr/>
            </p:nvSpPr>
            <p:spPr bwMode="auto">
              <a:xfrm flipH="1">
                <a:off x="3606" y="3838"/>
                <a:ext cx="725" cy="0"/>
              </a:xfrm>
              <a:prstGeom prst="line">
                <a:avLst/>
              </a:prstGeom>
              <a:noFill/>
              <a:ln w="63500">
                <a:solidFill>
                  <a:schemeClr val="accent2"/>
                </a:solidFill>
                <a:round/>
                <a:headEnd/>
                <a:tailEnd/>
              </a:ln>
              <a:effectLst/>
            </p:spPr>
            <p:txBody>
              <a:bodyPr/>
              <a:lstStyle/>
              <a:p>
                <a:endParaRPr lang="it-IT"/>
              </a:p>
            </p:txBody>
          </p:sp>
          <p:sp>
            <p:nvSpPr>
              <p:cNvPr id="103468" name="Line 44"/>
              <p:cNvSpPr>
                <a:spLocks noChangeShapeType="1"/>
              </p:cNvSpPr>
              <p:nvPr/>
            </p:nvSpPr>
            <p:spPr bwMode="auto">
              <a:xfrm>
                <a:off x="4332" y="2432"/>
                <a:ext cx="0" cy="1406"/>
              </a:xfrm>
              <a:prstGeom prst="line">
                <a:avLst/>
              </a:prstGeom>
              <a:noFill/>
              <a:ln w="63500">
                <a:solidFill>
                  <a:schemeClr val="accent2"/>
                </a:solidFill>
                <a:round/>
                <a:headEnd type="triangle" w="med" len="med"/>
                <a:tailEnd/>
              </a:ln>
              <a:effectLst/>
            </p:spPr>
            <p:txBody>
              <a:bodyPr/>
              <a:lstStyle/>
              <a:p>
                <a:endParaRPr lang="it-IT"/>
              </a:p>
            </p:txBody>
          </p:sp>
        </p:grpSp>
        <p:sp>
          <p:nvSpPr>
            <p:cNvPr id="103469" name="Rectangle 45"/>
            <p:cNvSpPr>
              <a:spLocks noChangeArrowheads="1"/>
            </p:cNvSpPr>
            <p:nvPr/>
          </p:nvSpPr>
          <p:spPr bwMode="auto">
            <a:xfrm>
              <a:off x="4422" y="3113"/>
              <a:ext cx="998" cy="237"/>
            </a:xfrm>
            <a:prstGeom prst="rect">
              <a:avLst/>
            </a:prstGeom>
            <a:solidFill>
              <a:srgbClr val="FFCC00"/>
            </a:solidFill>
            <a:ln w="9525">
              <a:solidFill>
                <a:schemeClr val="accent2"/>
              </a:solidFill>
              <a:miter lim="800000"/>
              <a:headEnd/>
              <a:tailEnd/>
            </a:ln>
            <a:effectLst/>
          </p:spPr>
          <p:txBody>
            <a:bodyPr>
              <a:spAutoFit/>
            </a:bodyPr>
            <a:lstStyle/>
            <a:p>
              <a:pPr algn="ctr">
                <a:spcBef>
                  <a:spcPct val="0"/>
                </a:spcBef>
                <a:buFontTx/>
                <a:buNone/>
              </a:pPr>
              <a:r>
                <a:rPr lang="en-US" b="1">
                  <a:cs typeface="Times New Roman" pitchFamily="18" charset="0"/>
                </a:rPr>
                <a:t>Bathymetry </a:t>
              </a:r>
            </a:p>
          </p:txBody>
        </p:sp>
        <p:sp>
          <p:nvSpPr>
            <p:cNvPr id="103470" name="Line 46"/>
            <p:cNvSpPr>
              <a:spLocks noChangeShapeType="1"/>
            </p:cNvSpPr>
            <p:nvPr/>
          </p:nvSpPr>
          <p:spPr bwMode="auto">
            <a:xfrm>
              <a:off x="2109" y="2069"/>
              <a:ext cx="1315" cy="0"/>
            </a:xfrm>
            <a:prstGeom prst="line">
              <a:avLst/>
            </a:prstGeom>
            <a:noFill/>
            <a:ln w="63500">
              <a:solidFill>
                <a:schemeClr val="accent2"/>
              </a:solidFill>
              <a:round/>
              <a:headEnd/>
              <a:tailEnd type="triangle" w="med" len="med"/>
            </a:ln>
            <a:effectLst/>
          </p:spPr>
          <p:txBody>
            <a:bodyPr/>
            <a:lstStyle/>
            <a:p>
              <a:endParaRPr lang="it-IT"/>
            </a:p>
          </p:txBody>
        </p:sp>
        <p:grpSp>
          <p:nvGrpSpPr>
            <p:cNvPr id="103474" name="Group 50"/>
            <p:cNvGrpSpPr>
              <a:grpSpLocks/>
            </p:cNvGrpSpPr>
            <p:nvPr/>
          </p:nvGrpSpPr>
          <p:grpSpPr bwMode="auto">
            <a:xfrm>
              <a:off x="2835" y="2432"/>
              <a:ext cx="1315" cy="1067"/>
              <a:chOff x="2835" y="2432"/>
              <a:chExt cx="1315" cy="1067"/>
            </a:xfrm>
          </p:grpSpPr>
          <p:sp>
            <p:nvSpPr>
              <p:cNvPr id="103471" name="Line 47"/>
              <p:cNvSpPr>
                <a:spLocks noChangeShapeType="1"/>
              </p:cNvSpPr>
              <p:nvPr/>
            </p:nvSpPr>
            <p:spPr bwMode="auto">
              <a:xfrm>
                <a:off x="4150" y="2432"/>
                <a:ext cx="0" cy="862"/>
              </a:xfrm>
              <a:prstGeom prst="line">
                <a:avLst/>
              </a:prstGeom>
              <a:noFill/>
              <a:ln w="63500">
                <a:solidFill>
                  <a:schemeClr val="accent2"/>
                </a:solidFill>
                <a:round/>
                <a:headEnd/>
                <a:tailEnd/>
              </a:ln>
              <a:effectLst/>
            </p:spPr>
            <p:txBody>
              <a:bodyPr/>
              <a:lstStyle/>
              <a:p>
                <a:endParaRPr lang="it-IT"/>
              </a:p>
            </p:txBody>
          </p:sp>
          <p:sp>
            <p:nvSpPr>
              <p:cNvPr id="103472" name="Line 48"/>
              <p:cNvSpPr>
                <a:spLocks noChangeShapeType="1"/>
              </p:cNvSpPr>
              <p:nvPr/>
            </p:nvSpPr>
            <p:spPr bwMode="auto">
              <a:xfrm flipH="1">
                <a:off x="2835" y="3294"/>
                <a:ext cx="1315" cy="0"/>
              </a:xfrm>
              <a:prstGeom prst="line">
                <a:avLst/>
              </a:prstGeom>
              <a:noFill/>
              <a:ln w="63500">
                <a:solidFill>
                  <a:schemeClr val="accent2"/>
                </a:solidFill>
                <a:round/>
                <a:headEnd/>
                <a:tailEnd/>
              </a:ln>
              <a:effectLst/>
            </p:spPr>
            <p:txBody>
              <a:bodyPr/>
              <a:lstStyle/>
              <a:p>
                <a:endParaRPr lang="it-IT"/>
              </a:p>
            </p:txBody>
          </p:sp>
          <p:sp>
            <p:nvSpPr>
              <p:cNvPr id="103473" name="Line 49"/>
              <p:cNvSpPr>
                <a:spLocks noChangeShapeType="1"/>
              </p:cNvSpPr>
              <p:nvPr/>
            </p:nvSpPr>
            <p:spPr bwMode="auto">
              <a:xfrm>
                <a:off x="2835" y="3294"/>
                <a:ext cx="0" cy="205"/>
              </a:xfrm>
              <a:prstGeom prst="line">
                <a:avLst/>
              </a:prstGeom>
              <a:noFill/>
              <a:ln w="63500">
                <a:solidFill>
                  <a:schemeClr val="accent2"/>
                </a:solidFill>
                <a:round/>
                <a:headEnd/>
                <a:tailEnd type="triangle" w="med" len="med"/>
              </a:ln>
              <a:effectLst/>
            </p:spPr>
            <p:txBody>
              <a:bodyPr/>
              <a:lstStyle/>
              <a:p>
                <a:endParaRPr lang="it-IT"/>
              </a:p>
            </p:txBody>
          </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5"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8854" name="Rectangle 6"/>
          <p:cNvSpPr>
            <a:spLocks noChangeArrowheads="1"/>
          </p:cNvSpPr>
          <p:nvPr/>
        </p:nvSpPr>
        <p:spPr bwMode="auto">
          <a:xfrm>
            <a:off x="395288" y="5219700"/>
            <a:ext cx="5832475" cy="701675"/>
          </a:xfrm>
          <a:prstGeom prst="rect">
            <a:avLst/>
          </a:prstGeom>
          <a:solidFill>
            <a:schemeClr val="bg1">
              <a:alpha val="50000"/>
            </a:schemeClr>
          </a:solidFill>
          <a:ln w="9525">
            <a:noFill/>
            <a:miter lim="800000"/>
            <a:headEnd/>
            <a:tailEnd/>
          </a:ln>
          <a:effectLst/>
        </p:spPr>
        <p:txBody>
          <a:bodyPr>
            <a:spAutoFit/>
          </a:bodyPr>
          <a:lstStyle/>
          <a:p>
            <a:pPr algn="just">
              <a:spcBef>
                <a:spcPct val="0"/>
              </a:spcBef>
              <a:buFontTx/>
              <a:buNone/>
            </a:pPr>
            <a:r>
              <a:rPr lang="it-IT" sz="2000">
                <a:cs typeface="Times New Roman" pitchFamily="18" charset="0"/>
              </a:rPr>
              <a:t>Sediment transport during the sea storm </a:t>
            </a:r>
          </a:p>
          <a:p>
            <a:pPr algn="just">
              <a:spcBef>
                <a:spcPct val="0"/>
              </a:spcBef>
              <a:buFontTx/>
              <a:buNone/>
            </a:pPr>
            <a:r>
              <a:rPr lang="en-US" sz="2000">
                <a:cs typeface="Times New Roman" pitchFamily="18" charset="0"/>
                <a:hlinkClick r:id="rId2" action="ppaction://hlinkfile"/>
              </a:rPr>
              <a:t>Simulation</a:t>
            </a:r>
            <a:endParaRPr lang="it-IT" sz="2000">
              <a:cs typeface="Times New Roman" pitchFamily="18" charset="0"/>
            </a:endParaRPr>
          </a:p>
        </p:txBody>
      </p:sp>
      <p:sp>
        <p:nvSpPr>
          <p:cNvPr id="78857" name="Text Box 9"/>
          <p:cNvSpPr txBox="1">
            <a:spLocks noChangeArrowheads="1"/>
          </p:cNvSpPr>
          <p:nvPr/>
        </p:nvSpPr>
        <p:spPr bwMode="auto">
          <a:xfrm>
            <a:off x="2771775" y="188913"/>
            <a:ext cx="3529013" cy="1127125"/>
          </a:xfrm>
          <a:prstGeom prst="rect">
            <a:avLst/>
          </a:prstGeom>
          <a:solidFill>
            <a:schemeClr val="bg1">
              <a:alpha val="50000"/>
            </a:schemeClr>
          </a:solidFill>
          <a:ln w="25400" algn="ctr">
            <a:noFill/>
            <a:miter lim="800000"/>
            <a:headEnd/>
            <a:tailEnd/>
          </a:ln>
          <a:effectLst/>
        </p:spPr>
        <p:txBody>
          <a:bodyPr>
            <a:spAutoFit/>
          </a:bodyPr>
          <a:lstStyle/>
          <a:p>
            <a:pPr algn="ctr">
              <a:buFontTx/>
              <a:buNone/>
            </a:pPr>
            <a:r>
              <a:rPr lang="en-US" sz="2000" b="1"/>
              <a:t>Delft 3D</a:t>
            </a:r>
          </a:p>
          <a:p>
            <a:pPr algn="ctr">
              <a:buFontTx/>
              <a:buNone/>
            </a:pPr>
            <a:r>
              <a:rPr lang="en-US" sz="2000" b="1"/>
              <a:t>Sea Storm n.1 </a:t>
            </a:r>
          </a:p>
          <a:p>
            <a:pPr algn="ctr">
              <a:buFontTx/>
              <a:buNone/>
            </a:pPr>
            <a:r>
              <a:rPr lang="en-US" sz="2000" b="1"/>
              <a:t>Rt 5 years - Direction NE</a:t>
            </a:r>
            <a:endParaRPr lang="en-GB" sz="2000" b="1"/>
          </a:p>
        </p:txBody>
      </p:sp>
      <p:pic>
        <p:nvPicPr>
          <p:cNvPr id="8" name="Immagine 7" descr="Sentina1.jpg"/>
          <p:cNvPicPr>
            <a:picLocks noChangeAspect="1"/>
          </p:cNvPicPr>
          <p:nvPr/>
        </p:nvPicPr>
        <p:blipFill>
          <a:blip r:embed="rId3" cstate="print"/>
          <a:stretch>
            <a:fillRect/>
          </a:stretch>
        </p:blipFill>
        <p:spPr>
          <a:xfrm>
            <a:off x="428596" y="1406946"/>
            <a:ext cx="8280000" cy="373656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9"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9880" name="Rectangle 8"/>
          <p:cNvSpPr>
            <a:spLocks noChangeArrowheads="1"/>
          </p:cNvSpPr>
          <p:nvPr/>
        </p:nvSpPr>
        <p:spPr bwMode="auto">
          <a:xfrm>
            <a:off x="395288" y="5219700"/>
            <a:ext cx="5832475" cy="701675"/>
          </a:xfrm>
          <a:prstGeom prst="rect">
            <a:avLst/>
          </a:prstGeom>
          <a:solidFill>
            <a:schemeClr val="bg1">
              <a:alpha val="50000"/>
            </a:schemeClr>
          </a:solidFill>
          <a:ln w="9525">
            <a:noFill/>
            <a:miter lim="800000"/>
            <a:headEnd/>
            <a:tailEnd/>
          </a:ln>
          <a:effectLst/>
        </p:spPr>
        <p:txBody>
          <a:bodyPr>
            <a:spAutoFit/>
          </a:bodyPr>
          <a:lstStyle/>
          <a:p>
            <a:pPr algn="just">
              <a:spcBef>
                <a:spcPct val="0"/>
              </a:spcBef>
              <a:buFontTx/>
              <a:buNone/>
            </a:pPr>
            <a:r>
              <a:rPr lang="it-IT" sz="2000">
                <a:cs typeface="Times New Roman" pitchFamily="18" charset="0"/>
              </a:rPr>
              <a:t>Sediment transport during the sea storm </a:t>
            </a:r>
          </a:p>
          <a:p>
            <a:pPr algn="just">
              <a:spcBef>
                <a:spcPct val="0"/>
              </a:spcBef>
              <a:buFontTx/>
              <a:buNone/>
            </a:pPr>
            <a:r>
              <a:rPr lang="en-US" sz="2000">
                <a:cs typeface="Times New Roman" pitchFamily="18" charset="0"/>
                <a:hlinkClick r:id="rId2" action="ppaction://hlinkfile"/>
              </a:rPr>
              <a:t>Simulation</a:t>
            </a:r>
            <a:endParaRPr lang="it-IT" sz="2000">
              <a:cs typeface="Times New Roman" pitchFamily="18" charset="0"/>
            </a:endParaRPr>
          </a:p>
        </p:txBody>
      </p:sp>
      <p:sp>
        <p:nvSpPr>
          <p:cNvPr id="79882" name="Text Box 10"/>
          <p:cNvSpPr txBox="1">
            <a:spLocks noChangeArrowheads="1"/>
          </p:cNvSpPr>
          <p:nvPr/>
        </p:nvSpPr>
        <p:spPr bwMode="auto">
          <a:xfrm>
            <a:off x="2771775" y="188913"/>
            <a:ext cx="3529013" cy="1127125"/>
          </a:xfrm>
          <a:prstGeom prst="rect">
            <a:avLst/>
          </a:prstGeom>
          <a:solidFill>
            <a:schemeClr val="bg1">
              <a:alpha val="50000"/>
            </a:schemeClr>
          </a:solidFill>
          <a:ln w="25400" algn="ctr">
            <a:noFill/>
            <a:miter lim="800000"/>
            <a:headEnd/>
            <a:tailEnd/>
          </a:ln>
          <a:effectLst/>
        </p:spPr>
        <p:txBody>
          <a:bodyPr>
            <a:spAutoFit/>
          </a:bodyPr>
          <a:lstStyle/>
          <a:p>
            <a:pPr algn="ctr">
              <a:buFontTx/>
              <a:buNone/>
            </a:pPr>
            <a:r>
              <a:rPr lang="en-US" sz="2000" b="1"/>
              <a:t>Delft 3D</a:t>
            </a:r>
          </a:p>
          <a:p>
            <a:pPr algn="ctr">
              <a:buFontTx/>
              <a:buNone/>
            </a:pPr>
            <a:r>
              <a:rPr lang="en-US" sz="2000" b="1"/>
              <a:t>Sea Storm n.2 </a:t>
            </a:r>
          </a:p>
          <a:p>
            <a:pPr algn="ctr">
              <a:buFontTx/>
              <a:buNone/>
            </a:pPr>
            <a:r>
              <a:rPr lang="en-US" sz="2000" b="1"/>
              <a:t>Rt 50 years - Direction NE</a:t>
            </a:r>
            <a:endParaRPr lang="en-GB" sz="2000" b="1"/>
          </a:p>
        </p:txBody>
      </p:sp>
      <p:pic>
        <p:nvPicPr>
          <p:cNvPr id="9" name="Immagine 8" descr="Sentina2.jpg"/>
          <p:cNvPicPr>
            <a:picLocks noChangeAspect="1"/>
          </p:cNvPicPr>
          <p:nvPr/>
        </p:nvPicPr>
        <p:blipFill>
          <a:blip r:embed="rId3" cstate="print"/>
          <a:stretch>
            <a:fillRect/>
          </a:stretch>
        </p:blipFill>
        <p:spPr>
          <a:xfrm>
            <a:off x="428596" y="1414644"/>
            <a:ext cx="8280000" cy="3728868"/>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3"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0904" name="Rectangle 8"/>
          <p:cNvSpPr>
            <a:spLocks noChangeArrowheads="1"/>
          </p:cNvSpPr>
          <p:nvPr/>
        </p:nvSpPr>
        <p:spPr bwMode="auto">
          <a:xfrm>
            <a:off x="395288" y="5219700"/>
            <a:ext cx="5832475" cy="701675"/>
          </a:xfrm>
          <a:prstGeom prst="rect">
            <a:avLst/>
          </a:prstGeom>
          <a:solidFill>
            <a:schemeClr val="bg1">
              <a:alpha val="50000"/>
            </a:schemeClr>
          </a:solidFill>
          <a:ln w="9525">
            <a:noFill/>
            <a:miter lim="800000"/>
            <a:headEnd/>
            <a:tailEnd/>
          </a:ln>
          <a:effectLst/>
        </p:spPr>
        <p:txBody>
          <a:bodyPr>
            <a:spAutoFit/>
          </a:bodyPr>
          <a:lstStyle/>
          <a:p>
            <a:pPr algn="just">
              <a:spcBef>
                <a:spcPct val="0"/>
              </a:spcBef>
              <a:buFontTx/>
              <a:buNone/>
            </a:pPr>
            <a:r>
              <a:rPr lang="it-IT" sz="2000">
                <a:cs typeface="Times New Roman" pitchFamily="18" charset="0"/>
              </a:rPr>
              <a:t>Sediment transport during the sea storm </a:t>
            </a:r>
          </a:p>
          <a:p>
            <a:pPr algn="just">
              <a:spcBef>
                <a:spcPct val="0"/>
              </a:spcBef>
              <a:buFontTx/>
              <a:buNone/>
            </a:pPr>
            <a:r>
              <a:rPr lang="en-US" sz="2000">
                <a:cs typeface="Times New Roman" pitchFamily="18" charset="0"/>
                <a:hlinkClick r:id="rId2" action="ppaction://hlinkfile"/>
              </a:rPr>
              <a:t>Simulation</a:t>
            </a:r>
            <a:endParaRPr lang="it-IT" sz="2000">
              <a:cs typeface="Times New Roman" pitchFamily="18" charset="0"/>
            </a:endParaRPr>
          </a:p>
        </p:txBody>
      </p:sp>
      <p:sp>
        <p:nvSpPr>
          <p:cNvPr id="80906" name="Text Box 10"/>
          <p:cNvSpPr txBox="1">
            <a:spLocks noChangeArrowheads="1"/>
          </p:cNvSpPr>
          <p:nvPr/>
        </p:nvSpPr>
        <p:spPr bwMode="auto">
          <a:xfrm>
            <a:off x="2771775" y="188913"/>
            <a:ext cx="3529013" cy="1127125"/>
          </a:xfrm>
          <a:prstGeom prst="rect">
            <a:avLst/>
          </a:prstGeom>
          <a:solidFill>
            <a:schemeClr val="bg1">
              <a:alpha val="50000"/>
            </a:schemeClr>
          </a:solidFill>
          <a:ln w="25400" algn="ctr">
            <a:noFill/>
            <a:miter lim="800000"/>
            <a:headEnd/>
            <a:tailEnd/>
          </a:ln>
          <a:effectLst/>
        </p:spPr>
        <p:txBody>
          <a:bodyPr>
            <a:spAutoFit/>
          </a:bodyPr>
          <a:lstStyle/>
          <a:p>
            <a:pPr algn="ctr">
              <a:buFontTx/>
              <a:buNone/>
            </a:pPr>
            <a:r>
              <a:rPr lang="en-US" sz="2000" b="1"/>
              <a:t>Delft 3D</a:t>
            </a:r>
          </a:p>
          <a:p>
            <a:pPr algn="ctr">
              <a:buFontTx/>
              <a:buNone/>
            </a:pPr>
            <a:r>
              <a:rPr lang="en-US" sz="2000" b="1"/>
              <a:t>Sea Storm n.3 </a:t>
            </a:r>
          </a:p>
          <a:p>
            <a:pPr algn="ctr">
              <a:buFontTx/>
              <a:buNone/>
            </a:pPr>
            <a:r>
              <a:rPr lang="en-US" sz="2000" b="1"/>
              <a:t>Rt 5 years - Direction E</a:t>
            </a:r>
            <a:endParaRPr lang="en-GB" sz="2000" b="1"/>
          </a:p>
        </p:txBody>
      </p:sp>
      <p:pic>
        <p:nvPicPr>
          <p:cNvPr id="9" name="Immagine 8" descr="Sentina3.jpg"/>
          <p:cNvPicPr>
            <a:picLocks noChangeAspect="1"/>
          </p:cNvPicPr>
          <p:nvPr/>
        </p:nvPicPr>
        <p:blipFill>
          <a:blip r:embed="rId3" cstate="print"/>
          <a:stretch>
            <a:fillRect/>
          </a:stretch>
        </p:blipFill>
        <p:spPr>
          <a:xfrm>
            <a:off x="428596" y="1428736"/>
            <a:ext cx="8280000" cy="372886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7"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1928" name="Rectangle 8"/>
          <p:cNvSpPr>
            <a:spLocks noChangeArrowheads="1"/>
          </p:cNvSpPr>
          <p:nvPr/>
        </p:nvSpPr>
        <p:spPr bwMode="auto">
          <a:xfrm>
            <a:off x="395288" y="5219700"/>
            <a:ext cx="5832475" cy="701675"/>
          </a:xfrm>
          <a:prstGeom prst="rect">
            <a:avLst/>
          </a:prstGeom>
          <a:solidFill>
            <a:schemeClr val="bg1">
              <a:alpha val="50000"/>
            </a:schemeClr>
          </a:solidFill>
          <a:ln w="9525">
            <a:noFill/>
            <a:miter lim="800000"/>
            <a:headEnd/>
            <a:tailEnd/>
          </a:ln>
          <a:effectLst/>
        </p:spPr>
        <p:txBody>
          <a:bodyPr>
            <a:spAutoFit/>
          </a:bodyPr>
          <a:lstStyle/>
          <a:p>
            <a:pPr algn="just">
              <a:spcBef>
                <a:spcPct val="0"/>
              </a:spcBef>
              <a:buFontTx/>
              <a:buNone/>
            </a:pPr>
            <a:r>
              <a:rPr lang="it-IT" sz="2000">
                <a:cs typeface="Times New Roman" pitchFamily="18" charset="0"/>
              </a:rPr>
              <a:t>Sediment transport during the sea storm </a:t>
            </a:r>
          </a:p>
          <a:p>
            <a:pPr algn="just">
              <a:spcBef>
                <a:spcPct val="0"/>
              </a:spcBef>
              <a:buFontTx/>
              <a:buNone/>
            </a:pPr>
            <a:r>
              <a:rPr lang="en-US" sz="2000">
                <a:cs typeface="Times New Roman" pitchFamily="18" charset="0"/>
                <a:hlinkClick r:id="rId2" action="ppaction://hlinkfile"/>
              </a:rPr>
              <a:t>Simulation</a:t>
            </a:r>
            <a:endParaRPr lang="it-IT" sz="2000">
              <a:cs typeface="Times New Roman" pitchFamily="18" charset="0"/>
            </a:endParaRPr>
          </a:p>
        </p:txBody>
      </p:sp>
      <p:sp>
        <p:nvSpPr>
          <p:cNvPr id="81930" name="Text Box 10"/>
          <p:cNvSpPr txBox="1">
            <a:spLocks noChangeArrowheads="1"/>
          </p:cNvSpPr>
          <p:nvPr/>
        </p:nvSpPr>
        <p:spPr bwMode="auto">
          <a:xfrm>
            <a:off x="2771775" y="188913"/>
            <a:ext cx="3529013" cy="1127125"/>
          </a:xfrm>
          <a:prstGeom prst="rect">
            <a:avLst/>
          </a:prstGeom>
          <a:solidFill>
            <a:schemeClr val="bg1">
              <a:alpha val="50000"/>
            </a:schemeClr>
          </a:solidFill>
          <a:ln w="25400" algn="ctr">
            <a:noFill/>
            <a:miter lim="800000"/>
            <a:headEnd/>
            <a:tailEnd/>
          </a:ln>
          <a:effectLst/>
        </p:spPr>
        <p:txBody>
          <a:bodyPr>
            <a:spAutoFit/>
          </a:bodyPr>
          <a:lstStyle/>
          <a:p>
            <a:pPr algn="ctr">
              <a:buFontTx/>
              <a:buNone/>
            </a:pPr>
            <a:r>
              <a:rPr lang="en-US" sz="2000" b="1"/>
              <a:t>Delft 3D</a:t>
            </a:r>
          </a:p>
          <a:p>
            <a:pPr algn="ctr">
              <a:buFontTx/>
              <a:buNone/>
            </a:pPr>
            <a:r>
              <a:rPr lang="en-US" sz="2000" b="1"/>
              <a:t>Sea Storm n.4 </a:t>
            </a:r>
          </a:p>
          <a:p>
            <a:pPr algn="ctr">
              <a:buFontTx/>
              <a:buNone/>
            </a:pPr>
            <a:r>
              <a:rPr lang="en-US" sz="2000" b="1"/>
              <a:t>Rt 15 years - Direction E</a:t>
            </a:r>
            <a:endParaRPr lang="en-GB" sz="2000" b="1"/>
          </a:p>
        </p:txBody>
      </p:sp>
      <p:pic>
        <p:nvPicPr>
          <p:cNvPr id="9" name="Immagine 8" descr="Sentina4.jpg"/>
          <p:cNvPicPr>
            <a:picLocks noChangeAspect="1"/>
          </p:cNvPicPr>
          <p:nvPr/>
        </p:nvPicPr>
        <p:blipFill>
          <a:blip r:embed="rId3" cstate="print"/>
          <a:srcRect l="1726" t="1854" r="781" b="3596"/>
          <a:stretch>
            <a:fillRect/>
          </a:stretch>
        </p:blipFill>
        <p:spPr>
          <a:xfrm>
            <a:off x="435404" y="1428736"/>
            <a:ext cx="8280000" cy="3736991"/>
          </a:xfrm>
          <a:prstGeom prst="rect">
            <a:avLst/>
          </a:prstGeom>
          <a:noFill/>
          <a:ln>
            <a:no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99333" name="Text Box 5"/>
          <p:cNvSpPr txBox="1">
            <a:spLocks noChangeArrowheads="1"/>
          </p:cNvSpPr>
          <p:nvPr/>
        </p:nvSpPr>
        <p:spPr bwMode="auto">
          <a:xfrm>
            <a:off x="179388" y="115888"/>
            <a:ext cx="8785225" cy="822325"/>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Case study 2 – Evaluating the wave climate in front of the Bojana River and its effect on the river outflow.</a:t>
            </a:r>
          </a:p>
        </p:txBody>
      </p:sp>
      <p:pic>
        <p:nvPicPr>
          <p:cNvPr id="99334" name="Picture 6" descr="Bojana_framework"/>
          <p:cNvPicPr>
            <a:picLocks noChangeAspect="1" noChangeArrowheads="1"/>
          </p:cNvPicPr>
          <p:nvPr/>
        </p:nvPicPr>
        <p:blipFill>
          <a:blip r:embed="rId2" cstate="print"/>
          <a:srcRect/>
          <a:stretch>
            <a:fillRect/>
          </a:stretch>
        </p:blipFill>
        <p:spPr bwMode="auto">
          <a:xfrm>
            <a:off x="1176338" y="1104900"/>
            <a:ext cx="6851650" cy="57086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83" name="Rectangle 15"/>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3971" name="Text Box 3"/>
          <p:cNvSpPr txBox="1">
            <a:spLocks noChangeArrowheads="1"/>
          </p:cNvSpPr>
          <p:nvPr/>
        </p:nvSpPr>
        <p:spPr bwMode="auto">
          <a:xfrm>
            <a:off x="395288" y="836613"/>
            <a:ext cx="2520950" cy="1616075"/>
          </a:xfrm>
          <a:prstGeom prst="rect">
            <a:avLst/>
          </a:prstGeom>
          <a:solidFill>
            <a:schemeClr val="bg1">
              <a:alpha val="50000"/>
            </a:schemeClr>
          </a:solidFill>
          <a:ln w="28575">
            <a:solidFill>
              <a:schemeClr val="tx1"/>
            </a:solidFill>
            <a:miter lim="800000"/>
            <a:headEnd/>
            <a:tailEnd/>
          </a:ln>
        </p:spPr>
        <p:txBody>
          <a:bodyPr>
            <a:spAutoFit/>
          </a:bodyPr>
          <a:lstStyle/>
          <a:p>
            <a:pPr algn="ctr">
              <a:spcBef>
                <a:spcPct val="50000"/>
              </a:spcBef>
              <a:buFontTx/>
              <a:buNone/>
            </a:pPr>
            <a:r>
              <a:rPr lang="en-GB" sz="2800"/>
              <a:t>Large scale model</a:t>
            </a:r>
          </a:p>
          <a:p>
            <a:pPr algn="ctr">
              <a:spcBef>
                <a:spcPct val="50000"/>
              </a:spcBef>
              <a:buFontTx/>
              <a:buNone/>
            </a:pPr>
            <a:r>
              <a:rPr lang="en-GB" sz="2800"/>
              <a:t>Adriatic Sea</a:t>
            </a:r>
          </a:p>
        </p:txBody>
      </p:sp>
      <p:grpSp>
        <p:nvGrpSpPr>
          <p:cNvPr id="83984" name="Group 16"/>
          <p:cNvGrpSpPr>
            <a:grpSpLocks/>
          </p:cNvGrpSpPr>
          <p:nvPr/>
        </p:nvGrpSpPr>
        <p:grpSpPr bwMode="auto">
          <a:xfrm>
            <a:off x="179388" y="4508500"/>
            <a:ext cx="2881312" cy="1800225"/>
            <a:chOff x="113" y="2840"/>
            <a:chExt cx="1815" cy="1134"/>
          </a:xfrm>
        </p:grpSpPr>
        <p:sp>
          <p:nvSpPr>
            <p:cNvPr id="83975" name="Oval 7"/>
            <p:cNvSpPr>
              <a:spLocks noChangeArrowheads="1"/>
            </p:cNvSpPr>
            <p:nvPr/>
          </p:nvSpPr>
          <p:spPr bwMode="auto">
            <a:xfrm>
              <a:off x="113" y="2840"/>
              <a:ext cx="1815" cy="1134"/>
            </a:xfrm>
            <a:prstGeom prst="ellipse">
              <a:avLst/>
            </a:prstGeom>
            <a:solidFill>
              <a:schemeClr val="bg1">
                <a:alpha val="50000"/>
              </a:schemeClr>
            </a:solidFill>
            <a:ln w="28575">
              <a:solidFill>
                <a:schemeClr val="tx1"/>
              </a:solidFill>
              <a:round/>
              <a:headEnd/>
              <a:tailEnd/>
            </a:ln>
          </p:spPr>
          <p:txBody>
            <a:bodyPr wrap="none" anchor="ctr"/>
            <a:lstStyle/>
            <a:p>
              <a:pPr>
                <a:spcBef>
                  <a:spcPct val="0"/>
                </a:spcBef>
                <a:buFontTx/>
                <a:buNone/>
              </a:pPr>
              <a:endParaRPr lang="it-IT"/>
            </a:p>
          </p:txBody>
        </p:sp>
        <p:sp>
          <p:nvSpPr>
            <p:cNvPr id="83974" name="Text Box 5"/>
            <p:cNvSpPr txBox="1">
              <a:spLocks noChangeArrowheads="1"/>
            </p:cNvSpPr>
            <p:nvPr/>
          </p:nvSpPr>
          <p:spPr bwMode="auto">
            <a:xfrm>
              <a:off x="204" y="2890"/>
              <a:ext cx="1678" cy="865"/>
            </a:xfrm>
            <a:prstGeom prst="rect">
              <a:avLst/>
            </a:prstGeom>
            <a:noFill/>
            <a:ln w="9525">
              <a:noFill/>
              <a:miter lim="800000"/>
              <a:headEnd/>
              <a:tailEnd/>
            </a:ln>
          </p:spPr>
          <p:txBody>
            <a:bodyPr>
              <a:spAutoFit/>
            </a:bodyPr>
            <a:lstStyle/>
            <a:p>
              <a:pPr algn="ctr">
                <a:spcBef>
                  <a:spcPct val="50000"/>
                </a:spcBef>
                <a:buFontTx/>
                <a:buNone/>
              </a:pPr>
              <a:r>
                <a:rPr lang="en-GB" sz="2800"/>
                <a:t>Wave generation due to wind action</a:t>
              </a:r>
            </a:p>
          </p:txBody>
        </p:sp>
      </p:grpSp>
      <p:sp>
        <p:nvSpPr>
          <p:cNvPr id="83972" name="Text Box 4"/>
          <p:cNvSpPr txBox="1">
            <a:spLocks noChangeArrowheads="1"/>
          </p:cNvSpPr>
          <p:nvPr/>
        </p:nvSpPr>
        <p:spPr bwMode="auto">
          <a:xfrm>
            <a:off x="5580063" y="836613"/>
            <a:ext cx="2879725" cy="2470150"/>
          </a:xfrm>
          <a:prstGeom prst="rect">
            <a:avLst/>
          </a:prstGeom>
          <a:solidFill>
            <a:schemeClr val="bg1">
              <a:alpha val="50000"/>
            </a:schemeClr>
          </a:solidFill>
          <a:ln w="28575">
            <a:solidFill>
              <a:schemeClr val="tx1"/>
            </a:solidFill>
            <a:miter lim="800000"/>
            <a:headEnd/>
            <a:tailEnd/>
          </a:ln>
        </p:spPr>
        <p:txBody>
          <a:bodyPr>
            <a:spAutoFit/>
          </a:bodyPr>
          <a:lstStyle/>
          <a:p>
            <a:pPr algn="ctr">
              <a:spcBef>
                <a:spcPct val="50000"/>
              </a:spcBef>
              <a:buFontTx/>
              <a:buNone/>
            </a:pPr>
            <a:r>
              <a:rPr lang="en-GB" sz="2800"/>
              <a:t>Small scale model</a:t>
            </a:r>
          </a:p>
          <a:p>
            <a:pPr algn="ctr">
              <a:spcBef>
                <a:spcPct val="50000"/>
              </a:spcBef>
              <a:buFontTx/>
              <a:buNone/>
            </a:pPr>
            <a:r>
              <a:rPr lang="en-GB" sz="2800"/>
              <a:t>Hi-resolution near Bojana river mouth</a:t>
            </a:r>
          </a:p>
        </p:txBody>
      </p:sp>
      <p:sp>
        <p:nvSpPr>
          <p:cNvPr id="83978" name="Oval 8"/>
          <p:cNvSpPr>
            <a:spLocks noChangeArrowheads="1"/>
          </p:cNvSpPr>
          <p:nvPr/>
        </p:nvSpPr>
        <p:spPr bwMode="auto">
          <a:xfrm>
            <a:off x="5003800" y="4724400"/>
            <a:ext cx="3889375" cy="1657350"/>
          </a:xfrm>
          <a:prstGeom prst="ellipse">
            <a:avLst/>
          </a:prstGeom>
          <a:solidFill>
            <a:schemeClr val="bg1">
              <a:alpha val="50000"/>
            </a:schemeClr>
          </a:solidFill>
          <a:ln w="28575">
            <a:solidFill>
              <a:schemeClr val="tx1"/>
            </a:solidFill>
            <a:round/>
            <a:headEnd/>
            <a:tailEnd/>
          </a:ln>
        </p:spPr>
        <p:txBody>
          <a:bodyPr wrap="none" anchor="ctr"/>
          <a:lstStyle/>
          <a:p>
            <a:pPr>
              <a:spcBef>
                <a:spcPct val="0"/>
              </a:spcBef>
              <a:buFontTx/>
              <a:buNone/>
            </a:pPr>
            <a:endParaRPr lang="it-IT"/>
          </a:p>
        </p:txBody>
      </p:sp>
      <p:sp>
        <p:nvSpPr>
          <p:cNvPr id="83979" name="Line 12"/>
          <p:cNvSpPr>
            <a:spLocks noChangeShapeType="1"/>
          </p:cNvSpPr>
          <p:nvPr/>
        </p:nvSpPr>
        <p:spPr bwMode="auto">
          <a:xfrm>
            <a:off x="1619250" y="2636838"/>
            <a:ext cx="0" cy="1800225"/>
          </a:xfrm>
          <a:prstGeom prst="line">
            <a:avLst/>
          </a:prstGeom>
          <a:noFill/>
          <a:ln w="76200">
            <a:solidFill>
              <a:schemeClr val="tx1"/>
            </a:solidFill>
            <a:round/>
            <a:headEnd/>
            <a:tailEnd type="triangle" w="med" len="med"/>
          </a:ln>
        </p:spPr>
        <p:txBody>
          <a:bodyPr/>
          <a:lstStyle/>
          <a:p>
            <a:endParaRPr lang="it-IT"/>
          </a:p>
        </p:txBody>
      </p:sp>
      <p:sp>
        <p:nvSpPr>
          <p:cNvPr id="83980" name="Line 13"/>
          <p:cNvSpPr>
            <a:spLocks noChangeShapeType="1"/>
          </p:cNvSpPr>
          <p:nvPr/>
        </p:nvSpPr>
        <p:spPr bwMode="auto">
          <a:xfrm>
            <a:off x="7019925" y="3357563"/>
            <a:ext cx="0" cy="1223962"/>
          </a:xfrm>
          <a:prstGeom prst="line">
            <a:avLst/>
          </a:prstGeom>
          <a:noFill/>
          <a:ln w="76200">
            <a:solidFill>
              <a:schemeClr val="tx1"/>
            </a:solidFill>
            <a:round/>
            <a:headEnd/>
            <a:tailEnd type="triangle" w="med" len="med"/>
          </a:ln>
        </p:spPr>
        <p:txBody>
          <a:bodyPr/>
          <a:lstStyle/>
          <a:p>
            <a:endParaRPr lang="it-IT"/>
          </a:p>
        </p:txBody>
      </p:sp>
      <p:sp>
        <p:nvSpPr>
          <p:cNvPr id="83981" name="Line 14"/>
          <p:cNvSpPr>
            <a:spLocks noChangeShapeType="1"/>
          </p:cNvSpPr>
          <p:nvPr/>
        </p:nvSpPr>
        <p:spPr bwMode="auto">
          <a:xfrm>
            <a:off x="3059113" y="1700213"/>
            <a:ext cx="2449512" cy="0"/>
          </a:xfrm>
          <a:prstGeom prst="line">
            <a:avLst/>
          </a:prstGeom>
          <a:noFill/>
          <a:ln w="127000">
            <a:solidFill>
              <a:srgbClr val="FF0000"/>
            </a:solidFill>
            <a:round/>
            <a:headEnd/>
            <a:tailEnd type="triangle" w="med" len="med"/>
          </a:ln>
        </p:spPr>
        <p:txBody>
          <a:bodyPr/>
          <a:lstStyle/>
          <a:p>
            <a:endParaRPr lang="it-IT"/>
          </a:p>
        </p:txBody>
      </p:sp>
      <p:sp>
        <p:nvSpPr>
          <p:cNvPr id="83982" name="Text Box 15"/>
          <p:cNvSpPr txBox="1">
            <a:spLocks noChangeArrowheads="1"/>
          </p:cNvSpPr>
          <p:nvPr/>
        </p:nvSpPr>
        <p:spPr bwMode="auto">
          <a:xfrm>
            <a:off x="3203575" y="1181100"/>
            <a:ext cx="2016125" cy="519113"/>
          </a:xfrm>
          <a:prstGeom prst="rect">
            <a:avLst/>
          </a:prstGeom>
          <a:noFill/>
          <a:ln w="9525">
            <a:noFill/>
            <a:miter lim="800000"/>
            <a:headEnd/>
            <a:tailEnd/>
          </a:ln>
        </p:spPr>
        <p:txBody>
          <a:bodyPr>
            <a:spAutoFit/>
          </a:bodyPr>
          <a:lstStyle/>
          <a:p>
            <a:pPr algn="ctr">
              <a:spcBef>
                <a:spcPct val="50000"/>
              </a:spcBef>
              <a:buFontTx/>
              <a:buNone/>
            </a:pPr>
            <a:r>
              <a:rPr lang="en-GB" sz="2800"/>
              <a:t>Nesting</a:t>
            </a:r>
          </a:p>
        </p:txBody>
      </p:sp>
      <p:sp>
        <p:nvSpPr>
          <p:cNvPr id="83977" name="Text Box 6"/>
          <p:cNvSpPr txBox="1">
            <a:spLocks noChangeArrowheads="1"/>
          </p:cNvSpPr>
          <p:nvPr/>
        </p:nvSpPr>
        <p:spPr bwMode="auto">
          <a:xfrm>
            <a:off x="5219700" y="4935538"/>
            <a:ext cx="3600450" cy="1373187"/>
          </a:xfrm>
          <a:prstGeom prst="rect">
            <a:avLst/>
          </a:prstGeom>
          <a:noFill/>
          <a:ln w="9525">
            <a:noFill/>
            <a:miter lim="800000"/>
            <a:headEnd/>
            <a:tailEnd/>
          </a:ln>
        </p:spPr>
        <p:txBody>
          <a:bodyPr>
            <a:spAutoFit/>
          </a:bodyPr>
          <a:lstStyle/>
          <a:p>
            <a:pPr algn="ctr">
              <a:spcBef>
                <a:spcPct val="50000"/>
              </a:spcBef>
              <a:buFontTx/>
              <a:buNone/>
            </a:pPr>
            <a:r>
              <a:rPr lang="en-GB" sz="2800"/>
              <a:t>Wave propagation from off-shore to near-shore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4995" name="Text Box 3"/>
          <p:cNvSpPr txBox="1">
            <a:spLocks noChangeArrowheads="1"/>
          </p:cNvSpPr>
          <p:nvPr/>
        </p:nvSpPr>
        <p:spPr bwMode="auto">
          <a:xfrm>
            <a:off x="1189038" y="1412875"/>
            <a:ext cx="6696075" cy="4581525"/>
          </a:xfrm>
          <a:prstGeom prst="rect">
            <a:avLst/>
          </a:prstGeom>
          <a:solidFill>
            <a:schemeClr val="bg1">
              <a:alpha val="50000"/>
            </a:schemeClr>
          </a:solidFill>
          <a:ln w="9525">
            <a:noFill/>
            <a:miter lim="800000"/>
            <a:headEnd/>
            <a:tailEnd/>
          </a:ln>
        </p:spPr>
        <p:txBody>
          <a:bodyPr>
            <a:spAutoFit/>
          </a:bodyPr>
          <a:lstStyle/>
          <a:p>
            <a:pPr>
              <a:spcBef>
                <a:spcPct val="50000"/>
              </a:spcBef>
              <a:buFontTx/>
              <a:buNone/>
            </a:pPr>
            <a:r>
              <a:rPr lang="en-GB" sz="2800" b="1"/>
              <a:t>ECMWF wind data: 2004 - 2008</a:t>
            </a:r>
          </a:p>
          <a:p>
            <a:pPr>
              <a:spcBef>
                <a:spcPct val="50000"/>
              </a:spcBef>
              <a:buFontTx/>
              <a:buNone/>
            </a:pPr>
            <a:r>
              <a:rPr lang="en-GB" sz="2800" b="1"/>
              <a:t>Nested grid (one-way):</a:t>
            </a:r>
          </a:p>
          <a:p>
            <a:pPr>
              <a:spcBef>
                <a:spcPct val="50000"/>
              </a:spcBef>
              <a:buFontTx/>
              <a:buNone/>
            </a:pPr>
            <a:r>
              <a:rPr lang="en-GB" sz="2800"/>
              <a:t>Longitude: 19.25</a:t>
            </a:r>
            <a:r>
              <a:rPr lang="en-GB" sz="2800" baseline="30000"/>
              <a:t>o</a:t>
            </a:r>
            <a:r>
              <a:rPr lang="en-GB" sz="2800"/>
              <a:t>E – 19.5</a:t>
            </a:r>
            <a:r>
              <a:rPr lang="en-GB" sz="2800" baseline="30000"/>
              <a:t>o</a:t>
            </a:r>
            <a:r>
              <a:rPr lang="en-GB" sz="2800"/>
              <a:t>E</a:t>
            </a:r>
          </a:p>
          <a:p>
            <a:pPr>
              <a:spcBef>
                <a:spcPct val="50000"/>
              </a:spcBef>
              <a:buFontTx/>
              <a:buNone/>
            </a:pPr>
            <a:r>
              <a:rPr lang="en-GB" sz="2800"/>
              <a:t>Latitude: 41.75</a:t>
            </a:r>
            <a:r>
              <a:rPr lang="en-GB" sz="2800" baseline="30000"/>
              <a:t>o</a:t>
            </a:r>
            <a:r>
              <a:rPr lang="en-GB" sz="2800"/>
              <a:t>N – 41.90</a:t>
            </a:r>
            <a:r>
              <a:rPr lang="en-GB" sz="2800" baseline="30000"/>
              <a:t>o</a:t>
            </a:r>
            <a:r>
              <a:rPr lang="en-GB" sz="2800"/>
              <a:t>N</a:t>
            </a:r>
          </a:p>
          <a:p>
            <a:pPr>
              <a:lnSpc>
                <a:spcPct val="150000"/>
              </a:lnSpc>
              <a:spcBef>
                <a:spcPct val="50000"/>
              </a:spcBef>
              <a:buFontTx/>
              <a:buNone/>
            </a:pPr>
            <a:r>
              <a:rPr lang="en-GB" sz="2800" b="1"/>
              <a:t>Resolution (regular grid):</a:t>
            </a:r>
          </a:p>
          <a:p>
            <a:pPr>
              <a:spcBef>
                <a:spcPct val="50000"/>
              </a:spcBef>
              <a:buFontTx/>
              <a:buNone/>
            </a:pPr>
            <a:r>
              <a:rPr lang="en-GB" sz="2800"/>
              <a:t>Longitude 401 grid points – about 50 m</a:t>
            </a:r>
          </a:p>
          <a:p>
            <a:pPr>
              <a:spcBef>
                <a:spcPct val="50000"/>
              </a:spcBef>
              <a:buFontTx/>
              <a:buNone/>
            </a:pPr>
            <a:r>
              <a:rPr lang="en-GB" sz="2800"/>
              <a:t>Latitude 241 grid points – about 70 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grpSp>
        <p:nvGrpSpPr>
          <p:cNvPr id="24626" name="Group 50"/>
          <p:cNvGrpSpPr>
            <a:grpSpLocks/>
          </p:cNvGrpSpPr>
          <p:nvPr/>
        </p:nvGrpSpPr>
        <p:grpSpPr bwMode="auto">
          <a:xfrm>
            <a:off x="3851275" y="2492375"/>
            <a:ext cx="1728788" cy="1584325"/>
            <a:chOff x="2426" y="1797"/>
            <a:chExt cx="1089" cy="998"/>
          </a:xfrm>
        </p:grpSpPr>
        <p:sp>
          <p:nvSpPr>
            <p:cNvPr id="24590" name="Oval 14"/>
            <p:cNvSpPr>
              <a:spLocks noChangeArrowheads="1"/>
            </p:cNvSpPr>
            <p:nvPr/>
          </p:nvSpPr>
          <p:spPr bwMode="auto">
            <a:xfrm>
              <a:off x="2426" y="1797"/>
              <a:ext cx="1089" cy="998"/>
            </a:xfrm>
            <a:prstGeom prst="ellipse">
              <a:avLst/>
            </a:prstGeom>
            <a:solidFill>
              <a:schemeClr val="bg1">
                <a:alpha val="50000"/>
              </a:schemeClr>
            </a:solidFill>
            <a:ln w="9525">
              <a:solidFill>
                <a:schemeClr val="tx1"/>
              </a:solidFill>
              <a:round/>
              <a:headEnd/>
              <a:tailEnd/>
            </a:ln>
            <a:effectLst/>
          </p:spPr>
          <p:txBody>
            <a:bodyPr wrap="none" anchor="ctr"/>
            <a:lstStyle/>
            <a:p>
              <a:endParaRPr lang="it-IT"/>
            </a:p>
          </p:txBody>
        </p:sp>
        <p:sp>
          <p:nvSpPr>
            <p:cNvPr id="24579" name="Text Box 3"/>
            <p:cNvSpPr txBox="1">
              <a:spLocks noChangeArrowheads="1"/>
            </p:cNvSpPr>
            <p:nvPr/>
          </p:nvSpPr>
          <p:spPr bwMode="auto">
            <a:xfrm>
              <a:off x="2547" y="2024"/>
              <a:ext cx="817" cy="518"/>
            </a:xfrm>
            <a:prstGeom prst="rect">
              <a:avLst/>
            </a:prstGeom>
            <a:noFill/>
            <a:ln w="9525">
              <a:noFill/>
              <a:miter lim="800000"/>
              <a:headEnd/>
              <a:tailEnd/>
            </a:ln>
            <a:effectLst/>
          </p:spPr>
          <p:txBody>
            <a:bodyPr>
              <a:spAutoFit/>
            </a:bodyPr>
            <a:lstStyle/>
            <a:p>
              <a:pPr algn="ctr">
                <a:spcBef>
                  <a:spcPct val="50000"/>
                </a:spcBef>
                <a:buFontTx/>
                <a:buNone/>
              </a:pPr>
              <a:r>
                <a:rPr lang="en-GB" sz="2400"/>
                <a:t>Coastal areas</a:t>
              </a:r>
            </a:p>
          </p:txBody>
        </p:sp>
      </p:grpSp>
      <p:grpSp>
        <p:nvGrpSpPr>
          <p:cNvPr id="24593" name="Group 17"/>
          <p:cNvGrpSpPr>
            <a:grpSpLocks/>
          </p:cNvGrpSpPr>
          <p:nvPr/>
        </p:nvGrpSpPr>
        <p:grpSpPr bwMode="auto">
          <a:xfrm>
            <a:off x="2339975" y="1125538"/>
            <a:ext cx="2303463" cy="865187"/>
            <a:chOff x="657" y="981"/>
            <a:chExt cx="1451" cy="545"/>
          </a:xfrm>
        </p:grpSpPr>
        <p:sp>
          <p:nvSpPr>
            <p:cNvPr id="24591" name="Oval 15"/>
            <p:cNvSpPr>
              <a:spLocks noChangeArrowheads="1"/>
            </p:cNvSpPr>
            <p:nvPr/>
          </p:nvSpPr>
          <p:spPr bwMode="auto">
            <a:xfrm>
              <a:off x="657" y="981"/>
              <a:ext cx="1451" cy="545"/>
            </a:xfrm>
            <a:prstGeom prst="ellipse">
              <a:avLst/>
            </a:prstGeom>
            <a:solidFill>
              <a:srgbClr val="FF9900">
                <a:alpha val="50000"/>
              </a:srgbClr>
            </a:solidFill>
            <a:ln w="9525">
              <a:solidFill>
                <a:schemeClr val="tx1"/>
              </a:solidFill>
              <a:round/>
              <a:headEnd/>
              <a:tailEnd/>
            </a:ln>
            <a:effectLst/>
          </p:spPr>
          <p:txBody>
            <a:bodyPr wrap="none" anchor="ctr"/>
            <a:lstStyle/>
            <a:p>
              <a:endParaRPr lang="it-IT"/>
            </a:p>
          </p:txBody>
        </p:sp>
        <p:sp>
          <p:nvSpPr>
            <p:cNvPr id="24588" name="Text Box 12"/>
            <p:cNvSpPr txBox="1">
              <a:spLocks noChangeArrowheads="1"/>
            </p:cNvSpPr>
            <p:nvPr/>
          </p:nvSpPr>
          <p:spPr bwMode="auto">
            <a:xfrm>
              <a:off x="678" y="1101"/>
              <a:ext cx="1406" cy="288"/>
            </a:xfrm>
            <a:prstGeom prst="rect">
              <a:avLst/>
            </a:prstGeom>
            <a:noFill/>
            <a:ln w="9525">
              <a:noFill/>
              <a:miter lim="800000"/>
              <a:headEnd/>
              <a:tailEnd/>
            </a:ln>
            <a:effectLst/>
          </p:spPr>
          <p:txBody>
            <a:bodyPr>
              <a:spAutoFit/>
            </a:bodyPr>
            <a:lstStyle/>
            <a:p>
              <a:pPr algn="ctr">
                <a:spcBef>
                  <a:spcPct val="50000"/>
                </a:spcBef>
                <a:buFontTx/>
                <a:buNone/>
              </a:pPr>
              <a:r>
                <a:rPr lang="en-GB" sz="2400"/>
                <a:t>Hydrodynamic</a:t>
              </a:r>
            </a:p>
          </p:txBody>
        </p:sp>
      </p:grpSp>
      <p:grpSp>
        <p:nvGrpSpPr>
          <p:cNvPr id="24595" name="Group 19"/>
          <p:cNvGrpSpPr>
            <a:grpSpLocks/>
          </p:cNvGrpSpPr>
          <p:nvPr/>
        </p:nvGrpSpPr>
        <p:grpSpPr bwMode="auto">
          <a:xfrm>
            <a:off x="684213" y="2205038"/>
            <a:ext cx="1800225" cy="935037"/>
            <a:chOff x="2290" y="724"/>
            <a:chExt cx="1134" cy="589"/>
          </a:xfrm>
        </p:grpSpPr>
        <p:sp>
          <p:nvSpPr>
            <p:cNvPr id="24592" name="Oval 16"/>
            <p:cNvSpPr>
              <a:spLocks noChangeArrowheads="1"/>
            </p:cNvSpPr>
            <p:nvPr/>
          </p:nvSpPr>
          <p:spPr bwMode="auto">
            <a:xfrm>
              <a:off x="2290" y="724"/>
              <a:ext cx="1134" cy="589"/>
            </a:xfrm>
            <a:prstGeom prst="ellipse">
              <a:avLst/>
            </a:prstGeom>
            <a:solidFill>
              <a:srgbClr val="FF9900">
                <a:alpha val="50000"/>
              </a:srgbClr>
            </a:solidFill>
            <a:ln w="9525">
              <a:solidFill>
                <a:schemeClr val="tx1"/>
              </a:solidFill>
              <a:round/>
              <a:headEnd/>
              <a:tailEnd/>
            </a:ln>
            <a:effectLst/>
          </p:spPr>
          <p:txBody>
            <a:bodyPr wrap="none" anchor="ctr"/>
            <a:lstStyle/>
            <a:p>
              <a:endParaRPr lang="it-IT"/>
            </a:p>
          </p:txBody>
        </p:sp>
        <p:sp>
          <p:nvSpPr>
            <p:cNvPr id="24580" name="Text Box 4"/>
            <p:cNvSpPr txBox="1">
              <a:spLocks noChangeArrowheads="1"/>
            </p:cNvSpPr>
            <p:nvPr/>
          </p:nvSpPr>
          <p:spPr bwMode="auto">
            <a:xfrm>
              <a:off x="2381" y="754"/>
              <a:ext cx="953" cy="518"/>
            </a:xfrm>
            <a:prstGeom prst="rect">
              <a:avLst/>
            </a:prstGeom>
            <a:noFill/>
            <a:ln w="9525">
              <a:noFill/>
              <a:miter lim="800000"/>
              <a:headEnd/>
              <a:tailEnd/>
            </a:ln>
            <a:effectLst/>
          </p:spPr>
          <p:txBody>
            <a:bodyPr>
              <a:spAutoFit/>
            </a:bodyPr>
            <a:lstStyle/>
            <a:p>
              <a:pPr algn="ctr">
                <a:spcBef>
                  <a:spcPct val="50000"/>
                </a:spcBef>
                <a:buFontTx/>
                <a:buNone/>
              </a:pPr>
              <a:r>
                <a:rPr lang="en-GB" sz="2400"/>
                <a:t>Sediment transport</a:t>
              </a:r>
            </a:p>
          </p:txBody>
        </p:sp>
      </p:grpSp>
      <p:grpSp>
        <p:nvGrpSpPr>
          <p:cNvPr id="24596" name="Group 20"/>
          <p:cNvGrpSpPr>
            <a:grpSpLocks/>
          </p:cNvGrpSpPr>
          <p:nvPr/>
        </p:nvGrpSpPr>
        <p:grpSpPr bwMode="auto">
          <a:xfrm>
            <a:off x="6837363" y="2636838"/>
            <a:ext cx="2055812" cy="720725"/>
            <a:chOff x="3969" y="935"/>
            <a:chExt cx="1295" cy="454"/>
          </a:xfrm>
        </p:grpSpPr>
        <p:sp>
          <p:nvSpPr>
            <p:cNvPr id="24594" name="Oval 18"/>
            <p:cNvSpPr>
              <a:spLocks noChangeArrowheads="1"/>
            </p:cNvSpPr>
            <p:nvPr/>
          </p:nvSpPr>
          <p:spPr bwMode="auto">
            <a:xfrm>
              <a:off x="3969" y="935"/>
              <a:ext cx="1270" cy="454"/>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1" name="Text Box 5"/>
            <p:cNvSpPr txBox="1">
              <a:spLocks noChangeArrowheads="1"/>
            </p:cNvSpPr>
            <p:nvPr/>
          </p:nvSpPr>
          <p:spPr bwMode="auto">
            <a:xfrm>
              <a:off x="3994" y="1010"/>
              <a:ext cx="1270" cy="288"/>
            </a:xfrm>
            <a:prstGeom prst="rect">
              <a:avLst/>
            </a:prstGeom>
            <a:noFill/>
            <a:ln w="9525">
              <a:noFill/>
              <a:miter lim="800000"/>
              <a:headEnd/>
              <a:tailEnd/>
            </a:ln>
            <a:effectLst/>
          </p:spPr>
          <p:txBody>
            <a:bodyPr>
              <a:spAutoFit/>
            </a:bodyPr>
            <a:lstStyle/>
            <a:p>
              <a:pPr>
                <a:spcBef>
                  <a:spcPct val="50000"/>
                </a:spcBef>
                <a:buFontTx/>
                <a:buNone/>
              </a:pPr>
              <a:r>
                <a:rPr lang="en-GB" sz="2400"/>
                <a:t>Water quality</a:t>
              </a:r>
            </a:p>
          </p:txBody>
        </p:sp>
      </p:grpSp>
      <p:grpSp>
        <p:nvGrpSpPr>
          <p:cNvPr id="24599" name="Group 23"/>
          <p:cNvGrpSpPr>
            <a:grpSpLocks/>
          </p:cNvGrpSpPr>
          <p:nvPr/>
        </p:nvGrpSpPr>
        <p:grpSpPr bwMode="auto">
          <a:xfrm>
            <a:off x="5076825" y="981075"/>
            <a:ext cx="2879725" cy="1370013"/>
            <a:chOff x="3198" y="73"/>
            <a:chExt cx="1814" cy="863"/>
          </a:xfrm>
        </p:grpSpPr>
        <p:sp>
          <p:nvSpPr>
            <p:cNvPr id="24598" name="Oval 22"/>
            <p:cNvSpPr>
              <a:spLocks noChangeArrowheads="1"/>
            </p:cNvSpPr>
            <p:nvPr/>
          </p:nvSpPr>
          <p:spPr bwMode="auto">
            <a:xfrm>
              <a:off x="3198" y="73"/>
              <a:ext cx="1814" cy="863"/>
            </a:xfrm>
            <a:prstGeom prst="ellipse">
              <a:avLst/>
            </a:prstGeom>
            <a:solidFill>
              <a:srgbClr val="FF9900">
                <a:alpha val="50000"/>
              </a:srgbClr>
            </a:solidFill>
            <a:ln w="9525">
              <a:solidFill>
                <a:schemeClr val="tx1"/>
              </a:solidFill>
              <a:round/>
              <a:headEnd/>
              <a:tailEnd/>
            </a:ln>
            <a:effectLst/>
          </p:spPr>
          <p:txBody>
            <a:bodyPr wrap="none" anchor="ctr"/>
            <a:lstStyle/>
            <a:p>
              <a:endParaRPr lang="it-IT"/>
            </a:p>
          </p:txBody>
        </p:sp>
        <p:sp>
          <p:nvSpPr>
            <p:cNvPr id="24597" name="Text Box 21"/>
            <p:cNvSpPr txBox="1">
              <a:spLocks noChangeArrowheads="1"/>
            </p:cNvSpPr>
            <p:nvPr/>
          </p:nvSpPr>
          <p:spPr bwMode="auto">
            <a:xfrm>
              <a:off x="3313" y="164"/>
              <a:ext cx="1588" cy="748"/>
            </a:xfrm>
            <a:prstGeom prst="rect">
              <a:avLst/>
            </a:prstGeom>
            <a:noFill/>
            <a:ln w="9525">
              <a:noFill/>
              <a:miter lim="800000"/>
              <a:headEnd/>
              <a:tailEnd/>
            </a:ln>
            <a:effectLst/>
          </p:spPr>
          <p:txBody>
            <a:bodyPr>
              <a:spAutoFit/>
            </a:bodyPr>
            <a:lstStyle/>
            <a:p>
              <a:pPr algn="ctr">
                <a:spcBef>
                  <a:spcPct val="50000"/>
                </a:spcBef>
                <a:buFontTx/>
                <a:buNone/>
              </a:pPr>
              <a:r>
                <a:rPr lang="en-GB" sz="2400"/>
                <a:t>Biogeochemical &amp; ecological modelling</a:t>
              </a:r>
            </a:p>
          </p:txBody>
        </p:sp>
      </p:grpSp>
      <p:grpSp>
        <p:nvGrpSpPr>
          <p:cNvPr id="24602" name="Group 26"/>
          <p:cNvGrpSpPr>
            <a:grpSpLocks/>
          </p:cNvGrpSpPr>
          <p:nvPr/>
        </p:nvGrpSpPr>
        <p:grpSpPr bwMode="auto">
          <a:xfrm>
            <a:off x="1403350" y="5373688"/>
            <a:ext cx="1800225" cy="649287"/>
            <a:chOff x="567" y="2341"/>
            <a:chExt cx="1134" cy="409"/>
          </a:xfrm>
        </p:grpSpPr>
        <p:sp>
          <p:nvSpPr>
            <p:cNvPr id="24600" name="Oval 24"/>
            <p:cNvSpPr>
              <a:spLocks noChangeArrowheads="1"/>
            </p:cNvSpPr>
            <p:nvPr/>
          </p:nvSpPr>
          <p:spPr bwMode="auto">
            <a:xfrm>
              <a:off x="612" y="2341"/>
              <a:ext cx="1043" cy="409"/>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5" name="Text Box 9"/>
            <p:cNvSpPr txBox="1">
              <a:spLocks noChangeArrowheads="1"/>
            </p:cNvSpPr>
            <p:nvPr/>
          </p:nvSpPr>
          <p:spPr bwMode="auto">
            <a:xfrm>
              <a:off x="567" y="2387"/>
              <a:ext cx="1134" cy="288"/>
            </a:xfrm>
            <a:prstGeom prst="rect">
              <a:avLst/>
            </a:prstGeom>
            <a:noFill/>
            <a:ln w="9525">
              <a:noFill/>
              <a:miter lim="800000"/>
              <a:headEnd/>
              <a:tailEnd/>
            </a:ln>
            <a:effectLst/>
          </p:spPr>
          <p:txBody>
            <a:bodyPr>
              <a:spAutoFit/>
            </a:bodyPr>
            <a:lstStyle/>
            <a:p>
              <a:pPr algn="ctr">
                <a:spcBef>
                  <a:spcPct val="50000"/>
                </a:spcBef>
                <a:buFontTx/>
                <a:buNone/>
              </a:pPr>
              <a:r>
                <a:rPr lang="en-GB" sz="2400"/>
                <a:t>Navigation</a:t>
              </a:r>
            </a:p>
          </p:txBody>
        </p:sp>
      </p:grpSp>
      <p:grpSp>
        <p:nvGrpSpPr>
          <p:cNvPr id="24607" name="Group 31"/>
          <p:cNvGrpSpPr>
            <a:grpSpLocks/>
          </p:cNvGrpSpPr>
          <p:nvPr/>
        </p:nvGrpSpPr>
        <p:grpSpPr bwMode="auto">
          <a:xfrm>
            <a:off x="6804025" y="4797425"/>
            <a:ext cx="1401763" cy="577850"/>
            <a:chOff x="4311" y="3138"/>
            <a:chExt cx="883" cy="364"/>
          </a:xfrm>
        </p:grpSpPr>
        <p:sp>
          <p:nvSpPr>
            <p:cNvPr id="24606" name="Oval 30"/>
            <p:cNvSpPr>
              <a:spLocks noChangeArrowheads="1"/>
            </p:cNvSpPr>
            <p:nvPr/>
          </p:nvSpPr>
          <p:spPr bwMode="auto">
            <a:xfrm>
              <a:off x="4311" y="3138"/>
              <a:ext cx="861" cy="364"/>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9" name="Text Box 13"/>
            <p:cNvSpPr txBox="1">
              <a:spLocks noChangeArrowheads="1"/>
            </p:cNvSpPr>
            <p:nvPr/>
          </p:nvSpPr>
          <p:spPr bwMode="auto">
            <a:xfrm>
              <a:off x="4332" y="3158"/>
              <a:ext cx="862" cy="288"/>
            </a:xfrm>
            <a:prstGeom prst="rect">
              <a:avLst/>
            </a:prstGeom>
            <a:noFill/>
            <a:ln w="9525">
              <a:noFill/>
              <a:miter lim="800000"/>
              <a:headEnd/>
              <a:tailEnd/>
            </a:ln>
            <a:effectLst/>
          </p:spPr>
          <p:txBody>
            <a:bodyPr>
              <a:spAutoFit/>
            </a:bodyPr>
            <a:lstStyle/>
            <a:p>
              <a:pPr algn="ctr">
                <a:spcBef>
                  <a:spcPct val="50000"/>
                </a:spcBef>
                <a:buFontTx/>
                <a:buNone/>
              </a:pPr>
              <a:r>
                <a:rPr lang="en-GB" sz="2400"/>
                <a:t>Erosion</a:t>
              </a:r>
            </a:p>
          </p:txBody>
        </p:sp>
      </p:grpSp>
      <p:grpSp>
        <p:nvGrpSpPr>
          <p:cNvPr id="24608" name="Group 32"/>
          <p:cNvGrpSpPr>
            <a:grpSpLocks/>
          </p:cNvGrpSpPr>
          <p:nvPr/>
        </p:nvGrpSpPr>
        <p:grpSpPr bwMode="auto">
          <a:xfrm>
            <a:off x="7092950" y="3644900"/>
            <a:ext cx="1584325" cy="936625"/>
            <a:chOff x="3969" y="2205"/>
            <a:chExt cx="998" cy="590"/>
          </a:xfrm>
        </p:grpSpPr>
        <p:sp>
          <p:nvSpPr>
            <p:cNvPr id="24605" name="Oval 29"/>
            <p:cNvSpPr>
              <a:spLocks noChangeArrowheads="1"/>
            </p:cNvSpPr>
            <p:nvPr/>
          </p:nvSpPr>
          <p:spPr bwMode="auto">
            <a:xfrm>
              <a:off x="3969" y="2205"/>
              <a:ext cx="998" cy="590"/>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3" name="Text Box 7"/>
            <p:cNvSpPr txBox="1">
              <a:spLocks noChangeArrowheads="1"/>
            </p:cNvSpPr>
            <p:nvPr/>
          </p:nvSpPr>
          <p:spPr bwMode="auto">
            <a:xfrm>
              <a:off x="4014" y="2251"/>
              <a:ext cx="907" cy="518"/>
            </a:xfrm>
            <a:prstGeom prst="rect">
              <a:avLst/>
            </a:prstGeom>
            <a:noFill/>
            <a:ln w="9525">
              <a:noFill/>
              <a:miter lim="800000"/>
              <a:headEnd/>
              <a:tailEnd/>
            </a:ln>
            <a:effectLst/>
          </p:spPr>
          <p:txBody>
            <a:bodyPr>
              <a:spAutoFit/>
            </a:bodyPr>
            <a:lstStyle/>
            <a:p>
              <a:pPr algn="ctr">
                <a:spcBef>
                  <a:spcPct val="50000"/>
                </a:spcBef>
                <a:buFontTx/>
                <a:buNone/>
              </a:pPr>
              <a:r>
                <a:rPr lang="en-GB" sz="2400"/>
                <a:t>Bathers health</a:t>
              </a:r>
            </a:p>
          </p:txBody>
        </p:sp>
      </p:grpSp>
      <p:grpSp>
        <p:nvGrpSpPr>
          <p:cNvPr id="24609" name="Group 33"/>
          <p:cNvGrpSpPr>
            <a:grpSpLocks/>
          </p:cNvGrpSpPr>
          <p:nvPr/>
        </p:nvGrpSpPr>
        <p:grpSpPr bwMode="auto">
          <a:xfrm>
            <a:off x="5580063" y="5445125"/>
            <a:ext cx="1655762" cy="865188"/>
            <a:chOff x="2991" y="2840"/>
            <a:chExt cx="1043" cy="545"/>
          </a:xfrm>
        </p:grpSpPr>
        <p:sp>
          <p:nvSpPr>
            <p:cNvPr id="24604" name="Oval 28"/>
            <p:cNvSpPr>
              <a:spLocks noChangeArrowheads="1"/>
            </p:cNvSpPr>
            <p:nvPr/>
          </p:nvSpPr>
          <p:spPr bwMode="auto">
            <a:xfrm>
              <a:off x="2991" y="2840"/>
              <a:ext cx="1043" cy="545"/>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2" name="Text Box 6"/>
            <p:cNvSpPr txBox="1">
              <a:spLocks noChangeArrowheads="1"/>
            </p:cNvSpPr>
            <p:nvPr/>
          </p:nvSpPr>
          <p:spPr bwMode="auto">
            <a:xfrm>
              <a:off x="3061" y="2840"/>
              <a:ext cx="907" cy="518"/>
            </a:xfrm>
            <a:prstGeom prst="rect">
              <a:avLst/>
            </a:prstGeom>
            <a:noFill/>
            <a:ln w="9525">
              <a:noFill/>
              <a:miter lim="800000"/>
              <a:headEnd/>
              <a:tailEnd/>
            </a:ln>
            <a:effectLst/>
          </p:spPr>
          <p:txBody>
            <a:bodyPr>
              <a:spAutoFit/>
            </a:bodyPr>
            <a:lstStyle/>
            <a:p>
              <a:pPr algn="ctr">
                <a:spcBef>
                  <a:spcPct val="50000"/>
                </a:spcBef>
                <a:buFontTx/>
                <a:buNone/>
              </a:pPr>
              <a:r>
                <a:rPr lang="en-GB" sz="2400"/>
                <a:t>Hazard issues</a:t>
              </a:r>
            </a:p>
          </p:txBody>
        </p:sp>
      </p:grpSp>
      <p:grpSp>
        <p:nvGrpSpPr>
          <p:cNvPr id="24610" name="Group 34"/>
          <p:cNvGrpSpPr>
            <a:grpSpLocks/>
          </p:cNvGrpSpPr>
          <p:nvPr/>
        </p:nvGrpSpPr>
        <p:grpSpPr bwMode="auto">
          <a:xfrm>
            <a:off x="3203575" y="5373688"/>
            <a:ext cx="2232025" cy="1368425"/>
            <a:chOff x="1383" y="2795"/>
            <a:chExt cx="1406" cy="862"/>
          </a:xfrm>
        </p:grpSpPr>
        <p:sp>
          <p:nvSpPr>
            <p:cNvPr id="24603" name="Oval 27"/>
            <p:cNvSpPr>
              <a:spLocks noChangeArrowheads="1"/>
            </p:cNvSpPr>
            <p:nvPr/>
          </p:nvSpPr>
          <p:spPr bwMode="auto">
            <a:xfrm>
              <a:off x="1383" y="2795"/>
              <a:ext cx="1406" cy="862"/>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4" name="Text Box 8"/>
            <p:cNvSpPr txBox="1">
              <a:spLocks noChangeArrowheads="1"/>
            </p:cNvSpPr>
            <p:nvPr/>
          </p:nvSpPr>
          <p:spPr bwMode="auto">
            <a:xfrm>
              <a:off x="1655" y="2840"/>
              <a:ext cx="907" cy="748"/>
            </a:xfrm>
            <a:prstGeom prst="rect">
              <a:avLst/>
            </a:prstGeom>
            <a:noFill/>
            <a:ln w="9525">
              <a:noFill/>
              <a:miter lim="800000"/>
              <a:headEnd/>
              <a:tailEnd/>
            </a:ln>
            <a:effectLst/>
          </p:spPr>
          <p:txBody>
            <a:bodyPr>
              <a:spAutoFit/>
            </a:bodyPr>
            <a:lstStyle/>
            <a:p>
              <a:pPr algn="ctr">
                <a:spcBef>
                  <a:spcPct val="50000"/>
                </a:spcBef>
                <a:buFontTx/>
                <a:buNone/>
              </a:pPr>
              <a:r>
                <a:rPr lang="en-GB" sz="2400"/>
                <a:t>Marinas &amp; Harbours</a:t>
              </a:r>
            </a:p>
          </p:txBody>
        </p:sp>
      </p:grpSp>
      <p:grpSp>
        <p:nvGrpSpPr>
          <p:cNvPr id="24611" name="Group 35"/>
          <p:cNvGrpSpPr>
            <a:grpSpLocks/>
          </p:cNvGrpSpPr>
          <p:nvPr/>
        </p:nvGrpSpPr>
        <p:grpSpPr bwMode="auto">
          <a:xfrm>
            <a:off x="539750" y="3284538"/>
            <a:ext cx="1655763" cy="649287"/>
            <a:chOff x="2608" y="3566"/>
            <a:chExt cx="1043" cy="409"/>
          </a:xfrm>
        </p:grpSpPr>
        <p:sp>
          <p:nvSpPr>
            <p:cNvPr id="24601" name="Oval 25"/>
            <p:cNvSpPr>
              <a:spLocks noChangeArrowheads="1"/>
            </p:cNvSpPr>
            <p:nvPr/>
          </p:nvSpPr>
          <p:spPr bwMode="auto">
            <a:xfrm>
              <a:off x="2608" y="3566"/>
              <a:ext cx="1043" cy="409"/>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587" name="Text Box 11"/>
            <p:cNvSpPr txBox="1">
              <a:spLocks noChangeArrowheads="1"/>
            </p:cNvSpPr>
            <p:nvPr/>
          </p:nvSpPr>
          <p:spPr bwMode="auto">
            <a:xfrm>
              <a:off x="2971" y="3612"/>
              <a:ext cx="317" cy="288"/>
            </a:xfrm>
            <a:prstGeom prst="rect">
              <a:avLst/>
            </a:prstGeom>
            <a:noFill/>
            <a:ln w="9525">
              <a:noFill/>
              <a:miter lim="800000"/>
              <a:headEnd/>
              <a:tailEnd/>
            </a:ln>
            <a:effectLst/>
          </p:spPr>
          <p:txBody>
            <a:bodyPr>
              <a:spAutoFit/>
            </a:bodyPr>
            <a:lstStyle/>
            <a:p>
              <a:pPr>
                <a:spcBef>
                  <a:spcPct val="50000"/>
                </a:spcBef>
                <a:buFontTx/>
                <a:buNone/>
              </a:pPr>
              <a:r>
                <a:rPr lang="en-GB" sz="2400" b="1"/>
                <a:t>…</a:t>
              </a:r>
            </a:p>
          </p:txBody>
        </p:sp>
      </p:grpSp>
      <p:sp>
        <p:nvSpPr>
          <p:cNvPr id="24612" name="Line 36"/>
          <p:cNvSpPr>
            <a:spLocks noChangeShapeType="1"/>
          </p:cNvSpPr>
          <p:nvPr/>
        </p:nvSpPr>
        <p:spPr bwMode="auto">
          <a:xfrm flipH="1">
            <a:off x="2411413" y="3500438"/>
            <a:ext cx="1296987" cy="144462"/>
          </a:xfrm>
          <a:prstGeom prst="line">
            <a:avLst/>
          </a:prstGeom>
          <a:noFill/>
          <a:ln w="76200">
            <a:solidFill>
              <a:srgbClr val="FFFF00"/>
            </a:solidFill>
            <a:round/>
            <a:headEnd/>
            <a:tailEnd type="triangle" w="med" len="med"/>
          </a:ln>
          <a:effectLst/>
        </p:spPr>
        <p:txBody>
          <a:bodyPr/>
          <a:lstStyle/>
          <a:p>
            <a:endParaRPr lang="it-IT"/>
          </a:p>
        </p:txBody>
      </p:sp>
      <p:sp>
        <p:nvSpPr>
          <p:cNvPr id="24613" name="Line 37"/>
          <p:cNvSpPr>
            <a:spLocks noChangeShapeType="1"/>
          </p:cNvSpPr>
          <p:nvPr/>
        </p:nvSpPr>
        <p:spPr bwMode="auto">
          <a:xfrm flipH="1">
            <a:off x="2484438" y="3789363"/>
            <a:ext cx="1366837" cy="863600"/>
          </a:xfrm>
          <a:prstGeom prst="line">
            <a:avLst/>
          </a:prstGeom>
          <a:noFill/>
          <a:ln w="76200">
            <a:solidFill>
              <a:srgbClr val="FFFF00"/>
            </a:solidFill>
            <a:round/>
            <a:headEnd/>
            <a:tailEnd type="triangle" w="med" len="med"/>
          </a:ln>
          <a:effectLst/>
        </p:spPr>
        <p:txBody>
          <a:bodyPr/>
          <a:lstStyle/>
          <a:p>
            <a:endParaRPr lang="it-IT"/>
          </a:p>
        </p:txBody>
      </p:sp>
      <p:sp>
        <p:nvSpPr>
          <p:cNvPr id="24614" name="Line 38"/>
          <p:cNvSpPr>
            <a:spLocks noChangeShapeType="1"/>
          </p:cNvSpPr>
          <p:nvPr/>
        </p:nvSpPr>
        <p:spPr bwMode="auto">
          <a:xfrm flipH="1">
            <a:off x="4356100" y="4221163"/>
            <a:ext cx="215900" cy="1008062"/>
          </a:xfrm>
          <a:prstGeom prst="line">
            <a:avLst/>
          </a:prstGeom>
          <a:noFill/>
          <a:ln w="76200">
            <a:solidFill>
              <a:srgbClr val="FFFF00"/>
            </a:solidFill>
            <a:round/>
            <a:headEnd/>
            <a:tailEnd type="triangle" w="med" len="med"/>
          </a:ln>
          <a:effectLst/>
        </p:spPr>
        <p:txBody>
          <a:bodyPr/>
          <a:lstStyle/>
          <a:p>
            <a:endParaRPr lang="it-IT"/>
          </a:p>
        </p:txBody>
      </p:sp>
      <p:sp>
        <p:nvSpPr>
          <p:cNvPr id="24615" name="Line 39"/>
          <p:cNvSpPr>
            <a:spLocks noChangeShapeType="1"/>
          </p:cNvSpPr>
          <p:nvPr/>
        </p:nvSpPr>
        <p:spPr bwMode="auto">
          <a:xfrm>
            <a:off x="5219700" y="4149725"/>
            <a:ext cx="936625" cy="1223963"/>
          </a:xfrm>
          <a:prstGeom prst="line">
            <a:avLst/>
          </a:prstGeom>
          <a:noFill/>
          <a:ln w="76200">
            <a:solidFill>
              <a:srgbClr val="FFFF00"/>
            </a:solidFill>
            <a:round/>
            <a:headEnd/>
            <a:tailEnd type="triangle" w="med" len="med"/>
          </a:ln>
          <a:effectLst/>
        </p:spPr>
        <p:txBody>
          <a:bodyPr/>
          <a:lstStyle/>
          <a:p>
            <a:endParaRPr lang="it-IT"/>
          </a:p>
        </p:txBody>
      </p:sp>
      <p:sp>
        <p:nvSpPr>
          <p:cNvPr id="24616" name="Line 40"/>
          <p:cNvSpPr>
            <a:spLocks noChangeShapeType="1"/>
          </p:cNvSpPr>
          <p:nvPr/>
        </p:nvSpPr>
        <p:spPr bwMode="auto">
          <a:xfrm>
            <a:off x="5508625" y="3933825"/>
            <a:ext cx="1223963" cy="1008063"/>
          </a:xfrm>
          <a:prstGeom prst="line">
            <a:avLst/>
          </a:prstGeom>
          <a:noFill/>
          <a:ln w="76200">
            <a:solidFill>
              <a:srgbClr val="FFFF00"/>
            </a:solidFill>
            <a:round/>
            <a:headEnd/>
            <a:tailEnd type="triangle" w="med" len="med"/>
          </a:ln>
          <a:effectLst/>
        </p:spPr>
        <p:txBody>
          <a:bodyPr/>
          <a:lstStyle/>
          <a:p>
            <a:endParaRPr lang="it-IT"/>
          </a:p>
        </p:txBody>
      </p:sp>
      <p:sp>
        <p:nvSpPr>
          <p:cNvPr id="24617" name="Line 41"/>
          <p:cNvSpPr>
            <a:spLocks noChangeShapeType="1"/>
          </p:cNvSpPr>
          <p:nvPr/>
        </p:nvSpPr>
        <p:spPr bwMode="auto">
          <a:xfrm>
            <a:off x="5651500" y="3644900"/>
            <a:ext cx="1296988" cy="360363"/>
          </a:xfrm>
          <a:prstGeom prst="line">
            <a:avLst/>
          </a:prstGeom>
          <a:noFill/>
          <a:ln w="76200">
            <a:solidFill>
              <a:srgbClr val="FFFF00"/>
            </a:solidFill>
            <a:round/>
            <a:headEnd/>
            <a:tailEnd type="triangle" w="med" len="med"/>
          </a:ln>
          <a:effectLst/>
        </p:spPr>
        <p:txBody>
          <a:bodyPr/>
          <a:lstStyle/>
          <a:p>
            <a:endParaRPr lang="it-IT"/>
          </a:p>
        </p:txBody>
      </p:sp>
      <p:sp>
        <p:nvSpPr>
          <p:cNvPr id="24618" name="Line 42"/>
          <p:cNvSpPr>
            <a:spLocks noChangeShapeType="1"/>
          </p:cNvSpPr>
          <p:nvPr/>
        </p:nvSpPr>
        <p:spPr bwMode="auto">
          <a:xfrm flipV="1">
            <a:off x="5724525" y="3067050"/>
            <a:ext cx="935038" cy="146050"/>
          </a:xfrm>
          <a:prstGeom prst="line">
            <a:avLst/>
          </a:prstGeom>
          <a:noFill/>
          <a:ln w="76200">
            <a:solidFill>
              <a:srgbClr val="FFFF00"/>
            </a:solidFill>
            <a:round/>
            <a:headEnd/>
            <a:tailEnd type="triangle" w="med" len="med"/>
          </a:ln>
          <a:effectLst/>
        </p:spPr>
        <p:txBody>
          <a:bodyPr/>
          <a:lstStyle/>
          <a:p>
            <a:endParaRPr lang="it-IT"/>
          </a:p>
        </p:txBody>
      </p:sp>
      <p:sp>
        <p:nvSpPr>
          <p:cNvPr id="24619" name="Line 43"/>
          <p:cNvSpPr>
            <a:spLocks noChangeShapeType="1"/>
          </p:cNvSpPr>
          <p:nvPr/>
        </p:nvSpPr>
        <p:spPr bwMode="auto">
          <a:xfrm flipV="1">
            <a:off x="5076825" y="2060575"/>
            <a:ext cx="142875" cy="360363"/>
          </a:xfrm>
          <a:prstGeom prst="line">
            <a:avLst/>
          </a:prstGeom>
          <a:noFill/>
          <a:ln w="76200">
            <a:solidFill>
              <a:srgbClr val="FFFF00"/>
            </a:solidFill>
            <a:round/>
            <a:headEnd/>
            <a:tailEnd type="triangle" w="med" len="med"/>
          </a:ln>
          <a:effectLst/>
        </p:spPr>
        <p:txBody>
          <a:bodyPr/>
          <a:lstStyle/>
          <a:p>
            <a:endParaRPr lang="it-IT"/>
          </a:p>
        </p:txBody>
      </p:sp>
      <p:sp>
        <p:nvSpPr>
          <p:cNvPr id="24620" name="Line 44"/>
          <p:cNvSpPr>
            <a:spLocks noChangeShapeType="1"/>
          </p:cNvSpPr>
          <p:nvPr/>
        </p:nvSpPr>
        <p:spPr bwMode="auto">
          <a:xfrm flipH="1" flipV="1">
            <a:off x="3635375" y="2133600"/>
            <a:ext cx="431800" cy="503238"/>
          </a:xfrm>
          <a:prstGeom prst="line">
            <a:avLst/>
          </a:prstGeom>
          <a:noFill/>
          <a:ln w="76200">
            <a:solidFill>
              <a:srgbClr val="FFFF00"/>
            </a:solidFill>
            <a:round/>
            <a:headEnd/>
            <a:tailEnd type="triangle" w="med" len="med"/>
          </a:ln>
          <a:effectLst/>
        </p:spPr>
        <p:txBody>
          <a:bodyPr/>
          <a:lstStyle/>
          <a:p>
            <a:endParaRPr lang="it-IT"/>
          </a:p>
        </p:txBody>
      </p:sp>
      <p:sp>
        <p:nvSpPr>
          <p:cNvPr id="24621" name="Line 45"/>
          <p:cNvSpPr>
            <a:spLocks noChangeShapeType="1"/>
          </p:cNvSpPr>
          <p:nvPr/>
        </p:nvSpPr>
        <p:spPr bwMode="auto">
          <a:xfrm flipH="1" flipV="1">
            <a:off x="2627313" y="2781300"/>
            <a:ext cx="1081087" cy="287338"/>
          </a:xfrm>
          <a:prstGeom prst="line">
            <a:avLst/>
          </a:prstGeom>
          <a:noFill/>
          <a:ln w="76200">
            <a:solidFill>
              <a:srgbClr val="FFFF00"/>
            </a:solidFill>
            <a:round/>
            <a:headEnd/>
            <a:tailEnd type="triangle" w="med" len="med"/>
          </a:ln>
          <a:effectLst/>
        </p:spPr>
        <p:txBody>
          <a:bodyPr/>
          <a:lstStyle/>
          <a:p>
            <a:endParaRPr lang="it-IT"/>
          </a:p>
        </p:txBody>
      </p:sp>
      <p:grpSp>
        <p:nvGrpSpPr>
          <p:cNvPr id="24624" name="Group 48"/>
          <p:cNvGrpSpPr>
            <a:grpSpLocks/>
          </p:cNvGrpSpPr>
          <p:nvPr/>
        </p:nvGrpSpPr>
        <p:grpSpPr bwMode="auto">
          <a:xfrm>
            <a:off x="395288" y="4365625"/>
            <a:ext cx="1944687" cy="936625"/>
            <a:chOff x="113" y="3430"/>
            <a:chExt cx="1225" cy="590"/>
          </a:xfrm>
        </p:grpSpPr>
        <p:sp>
          <p:nvSpPr>
            <p:cNvPr id="24623" name="Oval 47"/>
            <p:cNvSpPr>
              <a:spLocks noChangeArrowheads="1"/>
            </p:cNvSpPr>
            <p:nvPr/>
          </p:nvSpPr>
          <p:spPr bwMode="auto">
            <a:xfrm>
              <a:off x="113" y="3440"/>
              <a:ext cx="1225" cy="580"/>
            </a:xfrm>
            <a:prstGeom prst="ellipse">
              <a:avLst/>
            </a:prstGeom>
            <a:solidFill>
              <a:srgbClr val="99CC00">
                <a:alpha val="50000"/>
              </a:srgbClr>
            </a:solidFill>
            <a:ln w="9525">
              <a:solidFill>
                <a:schemeClr val="tx1"/>
              </a:solidFill>
              <a:round/>
              <a:headEnd/>
              <a:tailEnd/>
            </a:ln>
            <a:effectLst/>
          </p:spPr>
          <p:txBody>
            <a:bodyPr wrap="none" anchor="ctr"/>
            <a:lstStyle/>
            <a:p>
              <a:endParaRPr lang="it-IT"/>
            </a:p>
          </p:txBody>
        </p:sp>
        <p:sp>
          <p:nvSpPr>
            <p:cNvPr id="24622" name="Text Box 46"/>
            <p:cNvSpPr txBox="1">
              <a:spLocks noChangeArrowheads="1"/>
            </p:cNvSpPr>
            <p:nvPr/>
          </p:nvSpPr>
          <p:spPr bwMode="auto">
            <a:xfrm>
              <a:off x="204" y="3430"/>
              <a:ext cx="1088" cy="518"/>
            </a:xfrm>
            <a:prstGeom prst="rect">
              <a:avLst/>
            </a:prstGeom>
            <a:noFill/>
            <a:ln w="9525">
              <a:noFill/>
              <a:miter lim="800000"/>
              <a:headEnd/>
              <a:tailEnd/>
            </a:ln>
            <a:effectLst/>
          </p:spPr>
          <p:txBody>
            <a:bodyPr>
              <a:spAutoFit/>
            </a:bodyPr>
            <a:lstStyle/>
            <a:p>
              <a:pPr algn="ctr">
                <a:spcBef>
                  <a:spcPct val="50000"/>
                </a:spcBef>
                <a:buFontTx/>
                <a:buNone/>
              </a:pPr>
              <a:r>
                <a:rPr lang="en-GB" sz="2400"/>
                <a:t>Energy production</a:t>
              </a:r>
            </a:p>
          </p:txBody>
        </p:sp>
      </p:grpSp>
      <p:sp>
        <p:nvSpPr>
          <p:cNvPr id="24625" name="Line 49"/>
          <p:cNvSpPr>
            <a:spLocks noChangeShapeType="1"/>
          </p:cNvSpPr>
          <p:nvPr/>
        </p:nvSpPr>
        <p:spPr bwMode="auto">
          <a:xfrm flipH="1">
            <a:off x="2843213" y="4005263"/>
            <a:ext cx="1223962" cy="1296987"/>
          </a:xfrm>
          <a:prstGeom prst="line">
            <a:avLst/>
          </a:prstGeom>
          <a:noFill/>
          <a:ln w="76200">
            <a:solidFill>
              <a:srgbClr val="FFFF00"/>
            </a:solidFill>
            <a:round/>
            <a:headEnd/>
            <a:tailEnd type="triangle" w="med" len="med"/>
          </a:ln>
          <a:effectLst/>
        </p:spPr>
        <p:txBody>
          <a:bodyPr/>
          <a:lstStyle/>
          <a:p>
            <a:endParaRPr lang="it-IT"/>
          </a:p>
        </p:txBody>
      </p:sp>
      <p:sp>
        <p:nvSpPr>
          <p:cNvPr id="24627" name="Text Box 51"/>
          <p:cNvSpPr txBox="1">
            <a:spLocks noChangeArrowheads="1"/>
          </p:cNvSpPr>
          <p:nvPr/>
        </p:nvSpPr>
        <p:spPr bwMode="auto">
          <a:xfrm>
            <a:off x="0" y="115888"/>
            <a:ext cx="9144000" cy="366712"/>
          </a:xfrm>
          <a:prstGeom prst="rect">
            <a:avLst/>
          </a:prstGeom>
          <a:noFill/>
          <a:ln w="9525">
            <a:noFill/>
            <a:miter lim="800000"/>
            <a:headEnd/>
            <a:tailEnd/>
          </a:ln>
          <a:effectLst/>
        </p:spPr>
        <p:txBody>
          <a:bodyPr>
            <a:spAutoFit/>
          </a:bodyPr>
          <a:lstStyle/>
          <a:p>
            <a:pPr>
              <a:spcBef>
                <a:spcPct val="50000"/>
              </a:spcBef>
              <a:buFontTx/>
              <a:buNone/>
            </a:pPr>
            <a:endParaRPr lang="it-IT"/>
          </a:p>
        </p:txBody>
      </p:sp>
      <p:sp>
        <p:nvSpPr>
          <p:cNvPr id="24628" name="Text Box 52"/>
          <p:cNvSpPr txBox="1">
            <a:spLocks noChangeArrowheads="1"/>
          </p:cNvSpPr>
          <p:nvPr/>
        </p:nvSpPr>
        <p:spPr bwMode="auto">
          <a:xfrm>
            <a:off x="684213" y="115888"/>
            <a:ext cx="7848600" cy="457200"/>
          </a:xfrm>
          <a:prstGeom prst="rect">
            <a:avLst/>
          </a:prstGeom>
          <a:solidFill>
            <a:schemeClr val="bg1">
              <a:alpha val="50000"/>
            </a:schemeClr>
          </a:solidFill>
          <a:ln w="9525">
            <a:noFill/>
            <a:miter lim="800000"/>
            <a:headEnd/>
            <a:tailEnd/>
          </a:ln>
          <a:effectLst/>
        </p:spPr>
        <p:txBody>
          <a:bodyPr>
            <a:spAutoFit/>
          </a:bodyPr>
          <a:lstStyle/>
          <a:p>
            <a:pPr algn="ctr">
              <a:spcBef>
                <a:spcPct val="50000"/>
              </a:spcBef>
              <a:buFontTx/>
              <a:buNone/>
            </a:pPr>
            <a:r>
              <a:rPr lang="en-GB" sz="2400" b="1"/>
              <a:t>Numerical models in coastal areas: Applications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pic>
        <p:nvPicPr>
          <p:cNvPr id="86019" name="Picture 6" descr="nestes_grid"/>
          <p:cNvPicPr>
            <a:picLocks noChangeAspect="1" noChangeArrowheads="1"/>
          </p:cNvPicPr>
          <p:nvPr>
            <p:ph idx="4294967295"/>
          </p:nvPr>
        </p:nvPicPr>
        <p:blipFill>
          <a:blip r:embed="rId2" cstate="print"/>
          <a:srcRect/>
          <a:stretch>
            <a:fillRect/>
          </a:stretch>
        </p:blipFill>
        <p:spPr>
          <a:xfrm>
            <a:off x="1133475" y="817563"/>
            <a:ext cx="6877050" cy="5851525"/>
          </a:xfr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6" name="Rectangle 6"/>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7043" name="Text Box 9"/>
          <p:cNvSpPr txBox="1">
            <a:spLocks noChangeArrowheads="1"/>
          </p:cNvSpPr>
          <p:nvPr/>
        </p:nvSpPr>
        <p:spPr bwMode="auto">
          <a:xfrm>
            <a:off x="611188" y="404813"/>
            <a:ext cx="7848600" cy="519112"/>
          </a:xfrm>
          <a:prstGeom prst="rect">
            <a:avLst/>
          </a:prstGeom>
          <a:solidFill>
            <a:schemeClr val="bg1">
              <a:alpha val="50000"/>
            </a:schemeClr>
          </a:solidFill>
          <a:ln w="9525">
            <a:noFill/>
            <a:miter lim="800000"/>
            <a:headEnd/>
            <a:tailEnd/>
          </a:ln>
        </p:spPr>
        <p:txBody>
          <a:bodyPr>
            <a:spAutoFit/>
          </a:bodyPr>
          <a:lstStyle/>
          <a:p>
            <a:pPr algn="ctr">
              <a:spcBef>
                <a:spcPct val="50000"/>
              </a:spcBef>
              <a:buFontTx/>
              <a:buNone/>
            </a:pPr>
            <a:r>
              <a:rPr lang="en-GB" sz="2800"/>
              <a:t>Bojana river mouth area – Bathymetry</a:t>
            </a:r>
          </a:p>
        </p:txBody>
      </p:sp>
      <p:pic>
        <p:nvPicPr>
          <p:cNvPr id="87044" name="Picture 6" descr="nurc_ispra_1"/>
          <p:cNvPicPr>
            <a:picLocks noChangeAspect="1" noChangeArrowheads="1"/>
          </p:cNvPicPr>
          <p:nvPr/>
        </p:nvPicPr>
        <p:blipFill>
          <a:blip r:embed="rId2" cstate="print"/>
          <a:srcRect l="9178" t="4590" r="473" b="1260"/>
          <a:stretch>
            <a:fillRect/>
          </a:stretch>
        </p:blipFill>
        <p:spPr bwMode="auto">
          <a:xfrm>
            <a:off x="1116013" y="1412875"/>
            <a:ext cx="6748462" cy="5273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7" name="Rectangle 5"/>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pic>
        <p:nvPicPr>
          <p:cNvPr id="100355" name="Picture 3" descr="cal_val"/>
          <p:cNvPicPr>
            <a:picLocks noChangeAspect="1" noChangeArrowheads="1"/>
          </p:cNvPicPr>
          <p:nvPr>
            <p:ph idx="4294967295"/>
          </p:nvPr>
        </p:nvPicPr>
        <p:blipFill>
          <a:blip r:embed="rId2" cstate="print"/>
          <a:srcRect/>
          <a:stretch>
            <a:fillRect/>
          </a:stretch>
        </p:blipFill>
        <p:spPr>
          <a:xfrm>
            <a:off x="468313" y="1014413"/>
            <a:ext cx="8229600" cy="5727700"/>
          </a:xfrm>
          <a:noFill/>
        </p:spPr>
      </p:pic>
      <p:sp>
        <p:nvSpPr>
          <p:cNvPr id="100356" name="Text Box 5"/>
          <p:cNvSpPr txBox="1">
            <a:spLocks noChangeArrowheads="1"/>
          </p:cNvSpPr>
          <p:nvPr/>
        </p:nvSpPr>
        <p:spPr bwMode="auto">
          <a:xfrm>
            <a:off x="1619250" y="260350"/>
            <a:ext cx="5903913" cy="519113"/>
          </a:xfrm>
          <a:prstGeom prst="rect">
            <a:avLst/>
          </a:prstGeom>
          <a:solidFill>
            <a:schemeClr val="bg1">
              <a:alpha val="50000"/>
            </a:schemeClr>
          </a:solidFill>
          <a:ln w="9525">
            <a:noFill/>
            <a:miter lim="800000"/>
            <a:headEnd/>
            <a:tailEnd/>
          </a:ln>
        </p:spPr>
        <p:txBody>
          <a:bodyPr>
            <a:spAutoFit/>
          </a:bodyPr>
          <a:lstStyle/>
          <a:p>
            <a:pPr>
              <a:spcBef>
                <a:spcPct val="50000"/>
              </a:spcBef>
              <a:buFontTx/>
              <a:buNone/>
            </a:pPr>
            <a:r>
              <a:rPr lang="en-GB" sz="2800"/>
              <a:t>Map of measurement instruments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4" name="Rectangle 8"/>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101379" name="Text Box 5"/>
          <p:cNvSpPr txBox="1">
            <a:spLocks noChangeArrowheads="1"/>
          </p:cNvSpPr>
          <p:nvPr/>
        </p:nvSpPr>
        <p:spPr bwMode="auto">
          <a:xfrm>
            <a:off x="1000125" y="620713"/>
            <a:ext cx="7386638" cy="519112"/>
          </a:xfrm>
          <a:prstGeom prst="rect">
            <a:avLst/>
          </a:prstGeom>
          <a:solidFill>
            <a:schemeClr val="bg1">
              <a:alpha val="50000"/>
            </a:schemeClr>
          </a:solidFill>
          <a:ln w="9525">
            <a:noFill/>
            <a:miter lim="800000"/>
            <a:headEnd/>
            <a:tailEnd/>
          </a:ln>
        </p:spPr>
        <p:txBody>
          <a:bodyPr>
            <a:spAutoFit/>
          </a:bodyPr>
          <a:lstStyle/>
          <a:p>
            <a:pPr algn="ctr">
              <a:spcBef>
                <a:spcPct val="50000"/>
              </a:spcBef>
              <a:buFontTx/>
              <a:buNone/>
            </a:pPr>
            <a:r>
              <a:rPr lang="en-GB" sz="2800"/>
              <a:t>Scatter-plot with linear regression - Monopoli </a:t>
            </a:r>
          </a:p>
        </p:txBody>
      </p:sp>
      <p:grpSp>
        <p:nvGrpSpPr>
          <p:cNvPr id="101380" name="Group 9"/>
          <p:cNvGrpSpPr>
            <a:grpSpLocks/>
          </p:cNvGrpSpPr>
          <p:nvPr/>
        </p:nvGrpSpPr>
        <p:grpSpPr bwMode="auto">
          <a:xfrm>
            <a:off x="395288" y="1116013"/>
            <a:ext cx="8169275" cy="5416550"/>
            <a:chOff x="385" y="703"/>
            <a:chExt cx="5146" cy="3412"/>
          </a:xfrm>
        </p:grpSpPr>
        <p:graphicFrame>
          <p:nvGraphicFramePr>
            <p:cNvPr id="101381" name="Object 3"/>
            <p:cNvGraphicFramePr>
              <a:graphicFrameLocks noChangeAspect="1"/>
            </p:cNvGraphicFramePr>
            <p:nvPr/>
          </p:nvGraphicFramePr>
          <p:xfrm>
            <a:off x="879" y="703"/>
            <a:ext cx="4652" cy="3226"/>
          </p:xfrm>
          <a:graphic>
            <a:graphicData uri="http://schemas.openxmlformats.org/presentationml/2006/ole">
              <p:oleObj spid="_x0000_s101381" name="Foglio di lavoro" r:id="rId3" imgW="9239204" imgH="5752977" progId="Excel.Sheet.8">
                <p:embed/>
              </p:oleObj>
            </a:graphicData>
          </a:graphic>
        </p:graphicFrame>
        <p:sp>
          <p:nvSpPr>
            <p:cNvPr id="101382" name="Text Box 6"/>
            <p:cNvSpPr txBox="1">
              <a:spLocks noChangeArrowheads="1"/>
            </p:cNvSpPr>
            <p:nvPr/>
          </p:nvSpPr>
          <p:spPr bwMode="auto">
            <a:xfrm>
              <a:off x="2336" y="3884"/>
              <a:ext cx="2041" cy="231"/>
            </a:xfrm>
            <a:prstGeom prst="rect">
              <a:avLst/>
            </a:prstGeom>
            <a:solidFill>
              <a:schemeClr val="bg1">
                <a:alpha val="50000"/>
              </a:schemeClr>
            </a:solidFill>
            <a:ln w="9525">
              <a:noFill/>
              <a:miter lim="800000"/>
              <a:headEnd/>
              <a:tailEnd/>
            </a:ln>
          </p:spPr>
          <p:txBody>
            <a:bodyPr>
              <a:spAutoFit/>
            </a:bodyPr>
            <a:lstStyle/>
            <a:p>
              <a:pPr algn="ctr">
                <a:spcBef>
                  <a:spcPct val="50000"/>
                </a:spcBef>
                <a:buFontTx/>
                <a:buNone/>
              </a:pPr>
              <a:r>
                <a:rPr lang="en-GB"/>
                <a:t>Numerical model – Hm0 (m)</a:t>
              </a:r>
            </a:p>
          </p:txBody>
        </p:sp>
        <p:sp>
          <p:nvSpPr>
            <p:cNvPr id="101383" name="Text Box 7"/>
            <p:cNvSpPr txBox="1">
              <a:spLocks noChangeArrowheads="1"/>
            </p:cNvSpPr>
            <p:nvPr/>
          </p:nvSpPr>
          <p:spPr bwMode="auto">
            <a:xfrm rot="-5400000">
              <a:off x="-565" y="2157"/>
              <a:ext cx="2132" cy="231"/>
            </a:xfrm>
            <a:prstGeom prst="rect">
              <a:avLst/>
            </a:prstGeom>
            <a:solidFill>
              <a:schemeClr val="bg1">
                <a:alpha val="50000"/>
              </a:schemeClr>
            </a:solidFill>
            <a:ln w="9525">
              <a:noFill/>
              <a:miter lim="800000"/>
              <a:headEnd/>
              <a:tailEnd/>
            </a:ln>
          </p:spPr>
          <p:txBody>
            <a:bodyPr>
              <a:spAutoFit/>
            </a:bodyPr>
            <a:lstStyle/>
            <a:p>
              <a:pPr algn="ctr">
                <a:spcBef>
                  <a:spcPct val="50000"/>
                </a:spcBef>
                <a:buFontTx/>
                <a:buNone/>
              </a:pPr>
              <a:r>
                <a:rPr lang="en-GB"/>
                <a:t>Measured data – Hm0 (m)</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2" name="Rectangle 2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graphicFrame>
        <p:nvGraphicFramePr>
          <p:cNvPr id="69665" name="Group 33"/>
          <p:cNvGraphicFramePr>
            <a:graphicFrameLocks noGrp="1"/>
          </p:cNvGraphicFramePr>
          <p:nvPr>
            <p:ph idx="4294967295"/>
          </p:nvPr>
        </p:nvGraphicFramePr>
        <p:xfrm>
          <a:off x="457200" y="1484313"/>
          <a:ext cx="8229600" cy="3411539"/>
        </p:xfrm>
        <a:graphic>
          <a:graphicData uri="http://schemas.openxmlformats.org/drawingml/2006/table">
            <a:tbl>
              <a:tblPr/>
              <a:tblGrid>
                <a:gridCol w="4114800"/>
                <a:gridCol w="4114800"/>
              </a:tblGrid>
              <a:tr h="485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Interval</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Coefficient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3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0.5 m &lt;= Hm0 &lt; 1.0 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0.6247</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6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1.0 m &lt;= Hm0 &lt; 2.0 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0.6174</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76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2.0 m &lt;= Hm0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800" b="0" i="0" u="none" strike="noStrike" cap="none" normalizeH="0" baseline="0" smtClean="0">
                          <a:ln>
                            <a:noFill/>
                          </a:ln>
                          <a:solidFill>
                            <a:schemeClr val="tx1"/>
                          </a:solidFill>
                          <a:effectLst/>
                          <a:latin typeface="Arial" charset="0"/>
                        </a:rPr>
                        <a:t>0.5486</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420" name="Text Box 34"/>
          <p:cNvSpPr txBox="1">
            <a:spLocks noChangeArrowheads="1"/>
          </p:cNvSpPr>
          <p:nvPr/>
        </p:nvSpPr>
        <p:spPr bwMode="auto">
          <a:xfrm>
            <a:off x="684213" y="692150"/>
            <a:ext cx="7848600" cy="519113"/>
          </a:xfrm>
          <a:prstGeom prst="rect">
            <a:avLst/>
          </a:prstGeom>
          <a:solidFill>
            <a:schemeClr val="bg1">
              <a:alpha val="50000"/>
            </a:schemeClr>
          </a:solidFill>
          <a:ln w="9525">
            <a:noFill/>
            <a:miter lim="800000"/>
            <a:headEnd/>
            <a:tailEnd/>
          </a:ln>
        </p:spPr>
        <p:txBody>
          <a:bodyPr>
            <a:spAutoFit/>
          </a:bodyPr>
          <a:lstStyle/>
          <a:p>
            <a:pPr>
              <a:spcBef>
                <a:spcPct val="50000"/>
              </a:spcBef>
              <a:buFontTx/>
              <a:buNone/>
            </a:pPr>
            <a:r>
              <a:rPr lang="en-GB" sz="2800"/>
              <a:t>Calibration by significant wave height intervals</a:t>
            </a:r>
          </a:p>
        </p:txBody>
      </p:sp>
      <p:sp>
        <p:nvSpPr>
          <p:cNvPr id="102421" name="Text Box 35"/>
          <p:cNvSpPr txBox="1">
            <a:spLocks noChangeArrowheads="1"/>
          </p:cNvSpPr>
          <p:nvPr/>
        </p:nvSpPr>
        <p:spPr bwMode="auto">
          <a:xfrm>
            <a:off x="1042988" y="5502275"/>
            <a:ext cx="7129462" cy="946150"/>
          </a:xfrm>
          <a:prstGeom prst="rect">
            <a:avLst/>
          </a:prstGeom>
          <a:solidFill>
            <a:schemeClr val="bg1">
              <a:alpha val="50000"/>
            </a:schemeClr>
          </a:solidFill>
          <a:ln w="9525">
            <a:noFill/>
            <a:miter lim="800000"/>
            <a:headEnd/>
            <a:tailEnd/>
          </a:ln>
        </p:spPr>
        <p:txBody>
          <a:bodyPr>
            <a:spAutoFit/>
          </a:bodyPr>
          <a:lstStyle/>
          <a:p>
            <a:pPr>
              <a:spcBef>
                <a:spcPct val="50000"/>
              </a:spcBef>
              <a:buFontTx/>
              <a:buNone/>
            </a:pPr>
            <a:r>
              <a:rPr lang="en-GB" sz="2800"/>
              <a:t>It was used only one coefficient: 1.67 =1/0.6 for waves higher equal than 0.5 m.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79" name="Rectangle 15"/>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pic>
        <p:nvPicPr>
          <p:cNvPr id="88066" name="Picture 3" descr="bojana10_rosa_calib"/>
          <p:cNvPicPr>
            <a:picLocks noChangeAspect="1" noChangeArrowheads="1"/>
          </p:cNvPicPr>
          <p:nvPr>
            <p:ph idx="4294967295"/>
          </p:nvPr>
        </p:nvPicPr>
        <p:blipFill>
          <a:blip r:embed="rId2" cstate="print"/>
          <a:srcRect/>
          <a:stretch>
            <a:fillRect/>
          </a:stretch>
        </p:blipFill>
        <p:spPr>
          <a:xfrm>
            <a:off x="1389063" y="1358900"/>
            <a:ext cx="7504112" cy="5310188"/>
          </a:xfrm>
          <a:noFill/>
        </p:spPr>
      </p:pic>
      <p:sp>
        <p:nvSpPr>
          <p:cNvPr id="88067" name="Text Box 5"/>
          <p:cNvSpPr txBox="1">
            <a:spLocks noChangeArrowheads="1"/>
          </p:cNvSpPr>
          <p:nvPr/>
        </p:nvSpPr>
        <p:spPr bwMode="auto">
          <a:xfrm>
            <a:off x="468313" y="476250"/>
            <a:ext cx="8351837" cy="519113"/>
          </a:xfrm>
          <a:prstGeom prst="rect">
            <a:avLst/>
          </a:prstGeom>
          <a:noFill/>
          <a:ln w="9525">
            <a:noFill/>
            <a:miter lim="800000"/>
            <a:headEnd/>
            <a:tailEnd/>
          </a:ln>
        </p:spPr>
        <p:txBody>
          <a:bodyPr>
            <a:spAutoFit/>
          </a:bodyPr>
          <a:lstStyle/>
          <a:p>
            <a:pPr>
              <a:spcBef>
                <a:spcPct val="50000"/>
              </a:spcBef>
              <a:buFontTx/>
              <a:buNone/>
            </a:pPr>
            <a:r>
              <a:rPr lang="en-GB" sz="2800"/>
              <a:t>Calibrated Wave Climate: 2004 – 2008. Depth 10 m</a:t>
            </a:r>
          </a:p>
        </p:txBody>
      </p:sp>
      <p:sp>
        <p:nvSpPr>
          <p:cNvPr id="88068" name="Text Box 6"/>
          <p:cNvSpPr txBox="1">
            <a:spLocks noChangeArrowheads="1"/>
          </p:cNvSpPr>
          <p:nvPr/>
        </p:nvSpPr>
        <p:spPr bwMode="auto">
          <a:xfrm>
            <a:off x="179388" y="2852738"/>
            <a:ext cx="2593975" cy="646112"/>
          </a:xfrm>
          <a:prstGeom prst="rect">
            <a:avLst/>
          </a:prstGeom>
          <a:solidFill>
            <a:schemeClr val="bg1"/>
          </a:solidFill>
          <a:ln w="9525">
            <a:noFill/>
            <a:miter lim="800000"/>
            <a:headEnd/>
            <a:tailEnd/>
          </a:ln>
        </p:spPr>
        <p:txBody>
          <a:bodyPr>
            <a:spAutoFit/>
          </a:bodyPr>
          <a:lstStyle/>
          <a:p>
            <a:pPr>
              <a:spcBef>
                <a:spcPct val="50000"/>
              </a:spcBef>
              <a:buFontTx/>
              <a:buNone/>
            </a:pPr>
            <a:r>
              <a:rPr lang="en-GB"/>
              <a:t>Lower than 0.25m = 66%</a:t>
            </a:r>
          </a:p>
        </p:txBody>
      </p:sp>
      <p:sp>
        <p:nvSpPr>
          <p:cNvPr id="88069" name="Text Box 16"/>
          <p:cNvSpPr txBox="1">
            <a:spLocks noChangeArrowheads="1"/>
          </p:cNvSpPr>
          <p:nvPr/>
        </p:nvSpPr>
        <p:spPr bwMode="auto">
          <a:xfrm>
            <a:off x="1787525" y="2452688"/>
            <a:ext cx="1200150" cy="304800"/>
          </a:xfrm>
          <a:prstGeom prst="rect">
            <a:avLst/>
          </a:prstGeom>
          <a:solidFill>
            <a:schemeClr val="bg1"/>
          </a:solidFill>
          <a:ln w="9525">
            <a:noFill/>
            <a:miter lim="800000"/>
            <a:headEnd/>
            <a:tailEnd/>
          </a:ln>
        </p:spPr>
        <p:txBody>
          <a:bodyPr>
            <a:spAutoFit/>
          </a:bodyPr>
          <a:lstStyle/>
          <a:p>
            <a:pPr>
              <a:spcBef>
                <a:spcPct val="50000"/>
              </a:spcBef>
              <a:buFontTx/>
              <a:buNone/>
            </a:pPr>
            <a:r>
              <a:rPr lang="en-GB" sz="1400"/>
              <a:t>0.25 – 1.0 m</a:t>
            </a:r>
          </a:p>
        </p:txBody>
      </p:sp>
      <p:sp>
        <p:nvSpPr>
          <p:cNvPr id="88070" name="Text Box 17"/>
          <p:cNvSpPr txBox="1">
            <a:spLocks noChangeArrowheads="1"/>
          </p:cNvSpPr>
          <p:nvPr/>
        </p:nvSpPr>
        <p:spPr bwMode="auto">
          <a:xfrm>
            <a:off x="1804988" y="2187575"/>
            <a:ext cx="1095375" cy="304800"/>
          </a:xfrm>
          <a:prstGeom prst="rect">
            <a:avLst/>
          </a:prstGeom>
          <a:solidFill>
            <a:schemeClr val="bg1"/>
          </a:solidFill>
          <a:ln w="9525">
            <a:noFill/>
            <a:miter lim="800000"/>
            <a:headEnd/>
            <a:tailEnd/>
          </a:ln>
        </p:spPr>
        <p:txBody>
          <a:bodyPr>
            <a:spAutoFit/>
          </a:bodyPr>
          <a:lstStyle/>
          <a:p>
            <a:pPr>
              <a:spcBef>
                <a:spcPct val="50000"/>
              </a:spcBef>
              <a:buFontTx/>
              <a:buNone/>
            </a:pPr>
            <a:r>
              <a:rPr lang="en-GB" sz="1400"/>
              <a:t>1.0 – 2.0 m</a:t>
            </a:r>
          </a:p>
        </p:txBody>
      </p:sp>
      <p:sp>
        <p:nvSpPr>
          <p:cNvPr id="88071" name="Text Box 18"/>
          <p:cNvSpPr txBox="1">
            <a:spLocks noChangeArrowheads="1"/>
          </p:cNvSpPr>
          <p:nvPr/>
        </p:nvSpPr>
        <p:spPr bwMode="auto">
          <a:xfrm>
            <a:off x="1820863" y="1916113"/>
            <a:ext cx="1095375" cy="304800"/>
          </a:xfrm>
          <a:prstGeom prst="rect">
            <a:avLst/>
          </a:prstGeom>
          <a:solidFill>
            <a:schemeClr val="bg1"/>
          </a:solidFill>
          <a:ln w="9525">
            <a:noFill/>
            <a:miter lim="800000"/>
            <a:headEnd/>
            <a:tailEnd/>
          </a:ln>
        </p:spPr>
        <p:txBody>
          <a:bodyPr>
            <a:spAutoFit/>
          </a:bodyPr>
          <a:lstStyle/>
          <a:p>
            <a:pPr>
              <a:spcBef>
                <a:spcPct val="50000"/>
              </a:spcBef>
              <a:buFontTx/>
              <a:buNone/>
            </a:pPr>
            <a:r>
              <a:rPr lang="en-GB" sz="1400"/>
              <a:t>2.0 – 3.0 m</a:t>
            </a:r>
          </a:p>
        </p:txBody>
      </p:sp>
      <p:sp>
        <p:nvSpPr>
          <p:cNvPr id="88072" name="Text Box 19"/>
          <p:cNvSpPr txBox="1">
            <a:spLocks noChangeArrowheads="1"/>
          </p:cNvSpPr>
          <p:nvPr/>
        </p:nvSpPr>
        <p:spPr bwMode="auto">
          <a:xfrm>
            <a:off x="1835150" y="1628775"/>
            <a:ext cx="1095375" cy="304800"/>
          </a:xfrm>
          <a:prstGeom prst="rect">
            <a:avLst/>
          </a:prstGeom>
          <a:solidFill>
            <a:schemeClr val="bg1"/>
          </a:solidFill>
          <a:ln w="9525">
            <a:noFill/>
            <a:miter lim="800000"/>
            <a:headEnd/>
            <a:tailEnd/>
          </a:ln>
        </p:spPr>
        <p:txBody>
          <a:bodyPr>
            <a:spAutoFit/>
          </a:bodyPr>
          <a:lstStyle/>
          <a:p>
            <a:pPr>
              <a:spcBef>
                <a:spcPct val="50000"/>
              </a:spcBef>
              <a:buFontTx/>
              <a:buNone/>
            </a:pPr>
            <a:r>
              <a:rPr lang="en-GB" sz="1400"/>
              <a:t>3.0 – 4.0 m</a:t>
            </a:r>
          </a:p>
        </p:txBody>
      </p:sp>
      <p:sp>
        <p:nvSpPr>
          <p:cNvPr id="88073" name="Text Box 20"/>
          <p:cNvSpPr txBox="1">
            <a:spLocks noChangeArrowheads="1"/>
          </p:cNvSpPr>
          <p:nvPr/>
        </p:nvSpPr>
        <p:spPr bwMode="auto">
          <a:xfrm>
            <a:off x="1820863" y="1341438"/>
            <a:ext cx="1095375" cy="304800"/>
          </a:xfrm>
          <a:prstGeom prst="rect">
            <a:avLst/>
          </a:prstGeom>
          <a:solidFill>
            <a:schemeClr val="bg1"/>
          </a:solidFill>
          <a:ln w="9525">
            <a:noFill/>
            <a:miter lim="800000"/>
            <a:headEnd/>
            <a:tailEnd/>
          </a:ln>
        </p:spPr>
        <p:txBody>
          <a:bodyPr>
            <a:spAutoFit/>
          </a:bodyPr>
          <a:lstStyle/>
          <a:p>
            <a:pPr>
              <a:spcBef>
                <a:spcPct val="50000"/>
              </a:spcBef>
              <a:buFontTx/>
              <a:buNone/>
            </a:pPr>
            <a:r>
              <a:rPr lang="en-GB" sz="1400"/>
              <a:t>&gt; 4.0 m</a:t>
            </a:r>
          </a:p>
        </p:txBody>
      </p:sp>
      <p:sp>
        <p:nvSpPr>
          <p:cNvPr id="88074" name="Text Box 21"/>
          <p:cNvSpPr txBox="1">
            <a:spLocks noChangeArrowheads="1"/>
          </p:cNvSpPr>
          <p:nvPr/>
        </p:nvSpPr>
        <p:spPr bwMode="auto">
          <a:xfrm>
            <a:off x="5581650" y="3644900"/>
            <a:ext cx="574675" cy="304800"/>
          </a:xfrm>
          <a:prstGeom prst="rect">
            <a:avLst/>
          </a:prstGeom>
          <a:noFill/>
          <a:ln w="9525">
            <a:noFill/>
            <a:miter lim="800000"/>
            <a:headEnd/>
            <a:tailEnd/>
          </a:ln>
        </p:spPr>
        <p:txBody>
          <a:bodyPr>
            <a:spAutoFit/>
          </a:bodyPr>
          <a:lstStyle/>
          <a:p>
            <a:pPr>
              <a:spcBef>
                <a:spcPct val="50000"/>
              </a:spcBef>
              <a:buFontTx/>
              <a:buNone/>
            </a:pPr>
            <a:r>
              <a:rPr lang="en-GB" sz="1400"/>
              <a:t>2%</a:t>
            </a:r>
          </a:p>
        </p:txBody>
      </p:sp>
      <p:sp>
        <p:nvSpPr>
          <p:cNvPr id="88075" name="Text Box 22"/>
          <p:cNvSpPr txBox="1">
            <a:spLocks noChangeArrowheads="1"/>
          </p:cNvSpPr>
          <p:nvPr/>
        </p:nvSpPr>
        <p:spPr bwMode="auto">
          <a:xfrm>
            <a:off x="6157913" y="3644900"/>
            <a:ext cx="574675" cy="304800"/>
          </a:xfrm>
          <a:prstGeom prst="rect">
            <a:avLst/>
          </a:prstGeom>
          <a:noFill/>
          <a:ln w="9525">
            <a:noFill/>
            <a:miter lim="800000"/>
            <a:headEnd/>
            <a:tailEnd/>
          </a:ln>
        </p:spPr>
        <p:txBody>
          <a:bodyPr>
            <a:spAutoFit/>
          </a:bodyPr>
          <a:lstStyle/>
          <a:p>
            <a:pPr>
              <a:spcBef>
                <a:spcPct val="50000"/>
              </a:spcBef>
              <a:buFontTx/>
              <a:buNone/>
            </a:pPr>
            <a:r>
              <a:rPr lang="en-GB" sz="1400"/>
              <a:t>4%</a:t>
            </a:r>
          </a:p>
        </p:txBody>
      </p:sp>
      <p:sp>
        <p:nvSpPr>
          <p:cNvPr id="88076" name="Text Box 23"/>
          <p:cNvSpPr txBox="1">
            <a:spLocks noChangeArrowheads="1"/>
          </p:cNvSpPr>
          <p:nvPr/>
        </p:nvSpPr>
        <p:spPr bwMode="auto">
          <a:xfrm>
            <a:off x="6659563" y="3644900"/>
            <a:ext cx="574675" cy="304800"/>
          </a:xfrm>
          <a:prstGeom prst="rect">
            <a:avLst/>
          </a:prstGeom>
          <a:noFill/>
          <a:ln w="9525">
            <a:noFill/>
            <a:miter lim="800000"/>
            <a:headEnd/>
            <a:tailEnd/>
          </a:ln>
        </p:spPr>
        <p:txBody>
          <a:bodyPr>
            <a:spAutoFit/>
          </a:bodyPr>
          <a:lstStyle/>
          <a:p>
            <a:pPr>
              <a:spcBef>
                <a:spcPct val="50000"/>
              </a:spcBef>
              <a:buFontTx/>
              <a:buNone/>
            </a:pPr>
            <a:r>
              <a:rPr lang="en-GB" sz="1400"/>
              <a:t>6%</a:t>
            </a:r>
          </a:p>
        </p:txBody>
      </p:sp>
      <p:sp>
        <p:nvSpPr>
          <p:cNvPr id="88077" name="Text Box 24"/>
          <p:cNvSpPr txBox="1">
            <a:spLocks noChangeArrowheads="1"/>
          </p:cNvSpPr>
          <p:nvPr/>
        </p:nvSpPr>
        <p:spPr bwMode="auto">
          <a:xfrm>
            <a:off x="7165975" y="3644900"/>
            <a:ext cx="574675" cy="304800"/>
          </a:xfrm>
          <a:prstGeom prst="rect">
            <a:avLst/>
          </a:prstGeom>
          <a:noFill/>
          <a:ln w="9525">
            <a:noFill/>
            <a:miter lim="800000"/>
            <a:headEnd/>
            <a:tailEnd/>
          </a:ln>
        </p:spPr>
        <p:txBody>
          <a:bodyPr>
            <a:spAutoFit/>
          </a:bodyPr>
          <a:lstStyle/>
          <a:p>
            <a:pPr>
              <a:spcBef>
                <a:spcPct val="50000"/>
              </a:spcBef>
              <a:buFontTx/>
              <a:buNone/>
            </a:pPr>
            <a:r>
              <a:rPr lang="en-GB" sz="1400"/>
              <a:t>8%</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6" name="Rectangle 8"/>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89090" name="Rectangle 2"/>
          <p:cNvSpPr>
            <a:spLocks noChangeArrowheads="1"/>
          </p:cNvSpPr>
          <p:nvPr/>
        </p:nvSpPr>
        <p:spPr bwMode="auto">
          <a:xfrm>
            <a:off x="-36513" y="-26988"/>
            <a:ext cx="9144001" cy="6954838"/>
          </a:xfrm>
          <a:prstGeom prst="rect">
            <a:avLst/>
          </a:prstGeom>
          <a:noFill/>
          <a:ln w="9525">
            <a:noFill/>
            <a:miter lim="800000"/>
            <a:headEnd/>
            <a:tailEnd/>
          </a:ln>
        </p:spPr>
        <p:txBody>
          <a:bodyPr>
            <a:spAutoFit/>
          </a:bodyPr>
          <a:lstStyle/>
          <a:p>
            <a:pPr algn="ctr">
              <a:spcBef>
                <a:spcPct val="0"/>
              </a:spcBef>
              <a:buFontTx/>
              <a:buNone/>
            </a:pPr>
            <a:r>
              <a:rPr lang="en-US" sz="3200" b="1">
                <a:cs typeface="Times New Roman" pitchFamily="18" charset="0"/>
              </a:rPr>
              <a:t>LONG WAVE CASE: </a:t>
            </a:r>
          </a:p>
          <a:p>
            <a:pPr algn="ctr">
              <a:spcBef>
                <a:spcPct val="0"/>
              </a:spcBef>
              <a:buFontTx/>
              <a:buNone/>
            </a:pPr>
            <a:r>
              <a:rPr lang="en-US" sz="3200" b="1">
                <a:cs typeface="Times New Roman" pitchFamily="18" charset="0"/>
              </a:rPr>
              <a:t>Shallow Water approximation</a:t>
            </a:r>
            <a:r>
              <a:rPr lang="en-US" sz="2400" b="1" i="1">
                <a:latin typeface="Comic Sans MS" pitchFamily="66"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200" b="1" i="1">
                <a:latin typeface="Comic Sans MS" pitchFamily="66"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200" b="1" i="1">
                <a:latin typeface="Comic Sans MS" pitchFamily="66"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200" b="1" i="1">
                <a:latin typeface="Comic Sans MS" pitchFamily="66"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i="1">
                <a:latin typeface="Comic Sans MS" pitchFamily="66"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endParaRPr lang="it-IT" sz="1200">
              <a:latin typeface="Times New Roman" pitchFamily="18" charset="0"/>
              <a:cs typeface="Times New Roman" pitchFamily="18" charset="0"/>
            </a:endParaRPr>
          </a:p>
          <a:p>
            <a:pPr algn="just" eaLnBrk="0" hangingPunct="0">
              <a:spcBef>
                <a:spcPct val="0"/>
              </a:spcBef>
              <a:buFontTx/>
              <a:buNone/>
            </a:pPr>
            <a:r>
              <a:rPr lang="en-US" b="1" i="1" u="sng">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en-US" sz="1600" b="1">
                <a:latin typeface="Times New Roman" pitchFamily="18" charset="0"/>
                <a:cs typeface="Times New Roman" pitchFamily="18" charset="0"/>
              </a:rPr>
              <a:t> </a:t>
            </a:r>
            <a:endParaRPr lang="it-IT" sz="1200">
              <a:latin typeface="Times New Roman" pitchFamily="18" charset="0"/>
              <a:cs typeface="Times New Roman" pitchFamily="18" charset="0"/>
            </a:endParaRPr>
          </a:p>
          <a:p>
            <a:pPr algn="just" eaLnBrk="0" hangingPunct="0">
              <a:spcBef>
                <a:spcPct val="0"/>
              </a:spcBef>
              <a:buFontTx/>
              <a:buNone/>
            </a:pPr>
            <a:r>
              <a:rPr lang="fr-FR" b="1" i="1">
                <a:latin typeface="Comic Sans MS" pitchFamily="66" charset="0"/>
                <a:cs typeface="Times New Roman" pitchFamily="18" charset="0"/>
              </a:rPr>
              <a:t> </a:t>
            </a:r>
          </a:p>
          <a:p>
            <a:pPr algn="just" eaLnBrk="0" hangingPunct="0">
              <a:spcBef>
                <a:spcPct val="0"/>
              </a:spcBef>
              <a:buFontTx/>
              <a:buNone/>
            </a:pPr>
            <a:endParaRPr lang="it-IT" sz="1200">
              <a:latin typeface="Times New Roman" pitchFamily="18" charset="0"/>
              <a:cs typeface="Times New Roman" pitchFamily="18" charset="0"/>
            </a:endParaRPr>
          </a:p>
          <a:p>
            <a:pPr algn="just" eaLnBrk="0" hangingPunct="0">
              <a:spcBef>
                <a:spcPct val="0"/>
              </a:spcBef>
              <a:buFontTx/>
              <a:buNone/>
            </a:pPr>
            <a:endParaRPr lang="fr-FR" b="1" i="1">
              <a:latin typeface="Comic Sans MS" pitchFamily="66" charset="0"/>
              <a:cs typeface="Times New Roman" pitchFamily="18" charset="0"/>
            </a:endParaRPr>
          </a:p>
          <a:p>
            <a:pPr algn="just" eaLnBrk="0" hangingPunct="0">
              <a:spcBef>
                <a:spcPct val="0"/>
              </a:spcBef>
              <a:buFontTx/>
              <a:buNone/>
            </a:pPr>
            <a:endParaRPr lang="fr-FR" b="1" i="1">
              <a:latin typeface="Comic Sans MS" pitchFamily="66" charset="0"/>
              <a:cs typeface="Times New Roman" pitchFamily="18" charset="0"/>
            </a:endParaRPr>
          </a:p>
          <a:p>
            <a:pPr algn="just" eaLnBrk="0" hangingPunct="0">
              <a:spcBef>
                <a:spcPct val="0"/>
              </a:spcBef>
              <a:buFontTx/>
              <a:buNone/>
            </a:pPr>
            <a:endParaRPr lang="fr-FR" sz="2400" i="1">
              <a:cs typeface="Times New Roman" pitchFamily="18" charset="0"/>
            </a:endParaRPr>
          </a:p>
          <a:p>
            <a:pPr algn="just" eaLnBrk="0" hangingPunct="0">
              <a:spcBef>
                <a:spcPct val="0"/>
              </a:spcBef>
              <a:buFontTx/>
              <a:buNone/>
            </a:pPr>
            <a:r>
              <a:rPr lang="fr-FR" sz="2400" i="1">
                <a:cs typeface="Times New Roman" pitchFamily="18" charset="0"/>
              </a:rPr>
              <a:t>Eddy viscosity:   </a:t>
            </a:r>
            <a:r>
              <a:rPr lang="en-US" sz="2400" i="1">
                <a:cs typeface="Times New Roman" pitchFamily="18" charset="0"/>
                <a:sym typeface="Symbol" pitchFamily="18" charset="2"/>
              </a:rPr>
              <a:t></a:t>
            </a:r>
            <a:r>
              <a:rPr lang="fr-FR" sz="2400" i="1">
                <a:cs typeface="Times New Roman" pitchFamily="18" charset="0"/>
              </a:rPr>
              <a:t> = </a:t>
            </a:r>
            <a:r>
              <a:rPr lang="en-US" sz="2400" i="1">
                <a:cs typeface="Times New Roman" pitchFamily="18" charset="0"/>
                <a:sym typeface="Symbol" pitchFamily="18" charset="2"/>
              </a:rPr>
              <a:t></a:t>
            </a:r>
            <a:r>
              <a:rPr lang="fr-FR" sz="2400" i="1" baseline="-30000">
                <a:cs typeface="Times New Roman" pitchFamily="18" charset="0"/>
              </a:rPr>
              <a:t>0 </a:t>
            </a:r>
            <a:r>
              <a:rPr lang="fr-FR" sz="2400" i="1">
                <a:cs typeface="Times New Roman" pitchFamily="18" charset="0"/>
                <a:sym typeface="Symbol" pitchFamily="18" charset="2"/>
              </a:rPr>
              <a:t>+ </a:t>
            </a:r>
            <a:r>
              <a:rPr lang="en-US" sz="2400" i="1">
                <a:cs typeface="Times New Roman" pitchFamily="18" charset="0"/>
                <a:sym typeface="Symbol" pitchFamily="18" charset="2"/>
              </a:rPr>
              <a:t></a:t>
            </a:r>
            <a:r>
              <a:rPr lang="fr-FR" sz="2400" i="1" baseline="-30000">
                <a:cs typeface="Times New Roman" pitchFamily="18" charset="0"/>
              </a:rPr>
              <a:t>t</a:t>
            </a:r>
            <a:endParaRPr lang="it-IT" sz="2400">
              <a:cs typeface="Times New Roman" pitchFamily="18" charset="0"/>
              <a:sym typeface="Symbol" pitchFamily="18" charset="2"/>
            </a:endParaRPr>
          </a:p>
          <a:p>
            <a:pPr algn="just" eaLnBrk="0" hangingPunct="0">
              <a:spcBef>
                <a:spcPct val="0"/>
              </a:spcBef>
              <a:buFontTx/>
              <a:buNone/>
            </a:pPr>
            <a:r>
              <a:rPr lang="fr-FR" sz="2400" i="1">
                <a:cs typeface="Times New Roman" pitchFamily="18" charset="0"/>
                <a:sym typeface="Symbol" pitchFamily="18" charset="2"/>
              </a:rPr>
              <a:t> </a:t>
            </a:r>
            <a:r>
              <a:rPr lang="fr-FR" sz="800" i="1">
                <a:cs typeface="Times New Roman" pitchFamily="18" charset="0"/>
                <a:sym typeface="Symbol" pitchFamily="18" charset="2"/>
              </a:rPr>
              <a:t> </a:t>
            </a:r>
            <a:r>
              <a:rPr lang="en-US" sz="2400" i="1">
                <a:cs typeface="Times New Roman" pitchFamily="18" charset="0"/>
                <a:sym typeface="Symbol" pitchFamily="18" charset="2"/>
              </a:rPr>
              <a:t></a:t>
            </a:r>
            <a:r>
              <a:rPr lang="en-US" sz="2400" i="1" baseline="-25000">
                <a:cs typeface="Times New Roman" pitchFamily="18" charset="0"/>
                <a:sym typeface="Symbol" pitchFamily="18" charset="2"/>
              </a:rPr>
              <a:t>t</a:t>
            </a:r>
            <a:r>
              <a:rPr lang="de-DE" sz="2400" i="1" baseline="-30000">
                <a:cs typeface="Times New Roman" pitchFamily="18" charset="0"/>
              </a:rPr>
              <a:t> </a:t>
            </a:r>
            <a:r>
              <a:rPr lang="de-DE" sz="2400" i="1">
                <a:cs typeface="Times New Roman" pitchFamily="18" charset="0"/>
                <a:sym typeface="Symbol" pitchFamily="18" charset="2"/>
              </a:rPr>
              <a:t>= C H u</a:t>
            </a:r>
            <a:r>
              <a:rPr lang="fr-FR" sz="2400" i="1" baseline="-30000">
                <a:cs typeface="Times New Roman" pitchFamily="18" charset="0"/>
                <a:sym typeface="Symbol" pitchFamily="18" charset="2"/>
              </a:rPr>
              <a:t></a:t>
            </a:r>
            <a:r>
              <a:rPr lang="fr-FR" sz="2400" i="1">
                <a:cs typeface="Times New Roman" pitchFamily="18" charset="0"/>
              </a:rPr>
              <a:t> </a:t>
            </a:r>
            <a:r>
              <a:rPr lang="de-DE" sz="2400" i="1" baseline="-30000">
                <a:cs typeface="Times New Roman" pitchFamily="18" charset="0"/>
                <a:sym typeface="Symbol" pitchFamily="18" charset="2"/>
              </a:rPr>
              <a:t>	</a:t>
            </a:r>
            <a:r>
              <a:rPr lang="de-DE" sz="2400" i="1">
                <a:cs typeface="Times New Roman" pitchFamily="18" charset="0"/>
                <a:sym typeface="Symbol" pitchFamily="18" charset="2"/>
              </a:rPr>
              <a:t>Fischer (1973), Nezu (1996</a:t>
            </a:r>
            <a:r>
              <a:rPr lang="de-DE" i="1">
                <a:latin typeface="Comic Sans MS" pitchFamily="66" charset="0"/>
                <a:cs typeface="Times New Roman" pitchFamily="18" charset="0"/>
                <a:sym typeface="Symbol" pitchFamily="18" charset="2"/>
              </a:rPr>
              <a:t>)</a:t>
            </a:r>
            <a:endParaRPr lang="it-IT" i="1">
              <a:latin typeface="Comic Sans MS" pitchFamily="66" charset="0"/>
              <a:cs typeface="Times New Roman" pitchFamily="18" charset="0"/>
              <a:sym typeface="Symbol" pitchFamily="18" charset="2"/>
            </a:endParaRPr>
          </a:p>
          <a:p>
            <a:pPr algn="just" eaLnBrk="0" hangingPunct="0">
              <a:spcBef>
                <a:spcPct val="0"/>
              </a:spcBef>
              <a:buFontTx/>
              <a:buNone/>
            </a:pPr>
            <a:r>
              <a:rPr lang="fr-FR" sz="1600" b="1" i="1" baseline="-30000">
                <a:latin typeface="Times New Roman" pitchFamily="18" charset="0"/>
                <a:cs typeface="Times New Roman" pitchFamily="18" charset="0"/>
                <a:sym typeface="Symbol" pitchFamily="18" charset="2"/>
              </a:rPr>
              <a:t> </a:t>
            </a:r>
            <a:endParaRPr lang="it-IT" sz="1200" i="1" baseline="-30000">
              <a:latin typeface="Times New Roman" pitchFamily="18" charset="0"/>
              <a:cs typeface="Times New Roman" pitchFamily="18" charset="0"/>
              <a:sym typeface="Symbol" pitchFamily="18" charset="2"/>
            </a:endParaRPr>
          </a:p>
          <a:p>
            <a:pPr algn="just" eaLnBrk="0" hangingPunct="0">
              <a:spcBef>
                <a:spcPct val="0"/>
              </a:spcBef>
              <a:buFontTx/>
              <a:buNone/>
            </a:pPr>
            <a:r>
              <a:rPr lang="de-DE" sz="1600" b="1" i="1" baseline="-30000">
                <a:latin typeface="Times New Roman" pitchFamily="18" charset="0"/>
                <a:cs typeface="Times New Roman" pitchFamily="18" charset="0"/>
                <a:sym typeface="Symbol" pitchFamily="18" charset="2"/>
              </a:rPr>
              <a:t> </a:t>
            </a:r>
            <a:endParaRPr lang="it-IT" b="1" i="1" baseline="-30000">
              <a:latin typeface="Times New Roman" pitchFamily="18" charset="0"/>
              <a:cs typeface="Times New Roman" pitchFamily="18" charset="0"/>
              <a:sym typeface="Symbol" pitchFamily="18" charset="2"/>
            </a:endParaRPr>
          </a:p>
        </p:txBody>
      </p:sp>
      <p:graphicFrame>
        <p:nvGraphicFramePr>
          <p:cNvPr id="89093" name="Object 5"/>
          <p:cNvGraphicFramePr>
            <a:graphicFrameLocks noChangeAspect="1"/>
          </p:cNvGraphicFramePr>
          <p:nvPr/>
        </p:nvGraphicFramePr>
        <p:xfrm>
          <a:off x="468313" y="1060450"/>
          <a:ext cx="2092325" cy="855663"/>
        </p:xfrm>
        <a:graphic>
          <a:graphicData uri="http://schemas.openxmlformats.org/presentationml/2006/ole">
            <p:oleObj spid="_x0000_s89093" name="Equation" r:id="rId4" imgW="1193760" imgH="419040" progId="Equation.3">
              <p:embed/>
            </p:oleObj>
          </a:graphicData>
        </a:graphic>
      </p:graphicFrame>
      <p:graphicFrame>
        <p:nvGraphicFramePr>
          <p:cNvPr id="89094" name="Object 6"/>
          <p:cNvGraphicFramePr>
            <a:graphicFrameLocks noChangeAspect="1"/>
          </p:cNvGraphicFramePr>
          <p:nvPr/>
        </p:nvGraphicFramePr>
        <p:xfrm>
          <a:off x="476250" y="2046288"/>
          <a:ext cx="6940550" cy="1814512"/>
        </p:xfrm>
        <a:graphic>
          <a:graphicData uri="http://schemas.openxmlformats.org/presentationml/2006/ole">
            <p:oleObj spid="_x0000_s89094" name="Equation" r:id="rId5" imgW="3225600" imgH="965160" progId="Equation.3">
              <p:embed/>
            </p:oleObj>
          </a:graphicData>
        </a:graphic>
      </p:graphicFrame>
      <p:graphicFrame>
        <p:nvGraphicFramePr>
          <p:cNvPr id="89095" name="Object 7"/>
          <p:cNvGraphicFramePr>
            <a:graphicFrameLocks noChangeAspect="1"/>
          </p:cNvGraphicFramePr>
          <p:nvPr/>
        </p:nvGraphicFramePr>
        <p:xfrm>
          <a:off x="468313" y="3948113"/>
          <a:ext cx="6932612" cy="1785937"/>
        </p:xfrm>
        <a:graphic>
          <a:graphicData uri="http://schemas.openxmlformats.org/presentationml/2006/ole">
            <p:oleObj spid="_x0000_s89095" name="Equation" r:id="rId6" imgW="3251200" imgH="96520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93186" name="CasellaDiTesto 3"/>
          <p:cNvSpPr txBox="1">
            <a:spLocks noChangeArrowheads="1"/>
          </p:cNvSpPr>
          <p:nvPr/>
        </p:nvSpPr>
        <p:spPr bwMode="auto">
          <a:xfrm>
            <a:off x="0" y="71438"/>
            <a:ext cx="9144000" cy="519112"/>
          </a:xfrm>
          <a:prstGeom prst="rect">
            <a:avLst/>
          </a:prstGeom>
          <a:solidFill>
            <a:schemeClr val="bg1">
              <a:alpha val="50000"/>
            </a:schemeClr>
          </a:solidFill>
          <a:ln w="9525">
            <a:noFill/>
            <a:miter lim="800000"/>
            <a:headEnd/>
            <a:tailEnd/>
          </a:ln>
        </p:spPr>
        <p:txBody>
          <a:bodyPr>
            <a:spAutoFit/>
          </a:bodyPr>
          <a:lstStyle/>
          <a:p>
            <a:pPr algn="ctr">
              <a:spcBef>
                <a:spcPct val="0"/>
              </a:spcBef>
              <a:buFontTx/>
              <a:buNone/>
            </a:pPr>
            <a:r>
              <a:rPr lang="it-IT" sz="2800" b="1"/>
              <a:t>River flow (waveless condition)</a:t>
            </a:r>
          </a:p>
        </p:txBody>
      </p:sp>
      <p:pic>
        <p:nvPicPr>
          <p:cNvPr id="5" name="bojana.wmv">
            <a:hlinkClick r:id="" action="ppaction://media"/>
          </p:cNvPr>
          <p:cNvPicPr>
            <a:picLocks noRot="1" noChangeAspect="1"/>
          </p:cNvPicPr>
          <p:nvPr>
            <a:videoFile r:link="rId1"/>
          </p:nvPr>
        </p:nvPicPr>
        <p:blipFill>
          <a:blip r:embed="rId4" cstate="print"/>
          <a:srcRect/>
          <a:stretch>
            <a:fillRect/>
          </a:stretch>
        </p:blipFill>
        <p:spPr bwMode="auto">
          <a:xfrm>
            <a:off x="714375" y="685800"/>
            <a:ext cx="7715250" cy="6172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001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4"/>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95234" name="CasellaDiTesto 3"/>
          <p:cNvSpPr txBox="1">
            <a:spLocks noChangeArrowheads="1"/>
          </p:cNvSpPr>
          <p:nvPr/>
        </p:nvSpPr>
        <p:spPr bwMode="auto">
          <a:xfrm>
            <a:off x="0" y="71438"/>
            <a:ext cx="9144000" cy="519112"/>
          </a:xfrm>
          <a:prstGeom prst="rect">
            <a:avLst/>
          </a:prstGeom>
          <a:solidFill>
            <a:schemeClr val="bg1">
              <a:alpha val="50000"/>
            </a:schemeClr>
          </a:solidFill>
          <a:ln w="9525">
            <a:noFill/>
            <a:miter lim="800000"/>
            <a:headEnd/>
            <a:tailEnd/>
          </a:ln>
        </p:spPr>
        <p:txBody>
          <a:bodyPr>
            <a:spAutoFit/>
          </a:bodyPr>
          <a:lstStyle/>
          <a:p>
            <a:pPr algn="ctr">
              <a:spcBef>
                <a:spcPct val="0"/>
              </a:spcBef>
              <a:buFontTx/>
              <a:buNone/>
            </a:pPr>
            <a:r>
              <a:rPr lang="it-IT" sz="2800" b="1"/>
              <a:t>River flow (wave length = 62m, T = 5.6”, H = 1m)</a:t>
            </a:r>
          </a:p>
        </p:txBody>
      </p:sp>
      <p:pic>
        <p:nvPicPr>
          <p:cNvPr id="6" name="bojana_wave.wmv">
            <a:hlinkClick r:id="" action="ppaction://media"/>
          </p:cNvPr>
          <p:cNvPicPr>
            <a:picLocks noRot="1" noChangeAspect="1"/>
          </p:cNvPicPr>
          <p:nvPr>
            <a:videoFile r:link="rId1"/>
          </p:nvPr>
        </p:nvPicPr>
        <p:blipFill>
          <a:blip r:embed="rId4" cstate="print"/>
          <a:srcRect/>
          <a:stretch>
            <a:fillRect/>
          </a:stretch>
        </p:blipFill>
        <p:spPr bwMode="auto">
          <a:xfrm>
            <a:off x="785813" y="785813"/>
            <a:ext cx="7589837" cy="60721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65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26627" name="Text Box 3"/>
          <p:cNvSpPr txBox="1">
            <a:spLocks noChangeArrowheads="1"/>
          </p:cNvSpPr>
          <p:nvPr/>
        </p:nvSpPr>
        <p:spPr bwMode="auto">
          <a:xfrm>
            <a:off x="755650" y="115888"/>
            <a:ext cx="7561263"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Conclusions</a:t>
            </a:r>
          </a:p>
        </p:txBody>
      </p:sp>
      <p:sp>
        <p:nvSpPr>
          <p:cNvPr id="26628" name="Text Box 4"/>
          <p:cNvSpPr txBox="1">
            <a:spLocks noChangeArrowheads="1"/>
          </p:cNvSpPr>
          <p:nvPr/>
        </p:nvSpPr>
        <p:spPr bwMode="auto">
          <a:xfrm>
            <a:off x="827088" y="1196975"/>
            <a:ext cx="7489825" cy="4816475"/>
          </a:xfrm>
          <a:prstGeom prst="rect">
            <a:avLst/>
          </a:prstGeom>
          <a:solidFill>
            <a:schemeClr val="bg1">
              <a:alpha val="50000"/>
            </a:schemeClr>
          </a:solidFill>
          <a:ln w="25400" algn="ctr">
            <a:noFill/>
            <a:miter lim="800000"/>
            <a:headEnd/>
            <a:tailEnd/>
          </a:ln>
          <a:effectLst/>
        </p:spPr>
        <p:txBody>
          <a:bodyPr>
            <a:spAutoFit/>
          </a:bodyPr>
          <a:lstStyle/>
          <a:p>
            <a:pPr algn="just">
              <a:spcBef>
                <a:spcPct val="50000"/>
              </a:spcBef>
              <a:buFontTx/>
              <a:buNone/>
            </a:pPr>
            <a:r>
              <a:rPr lang="en-GB" sz="2000"/>
              <a:t>There are many issues in coastal areas to which numerical models could be applied. Each issue could require a specific schematization of the physics involved, and even the same issue could be approached in different ways, according to the aim of the study.</a:t>
            </a:r>
          </a:p>
          <a:p>
            <a:pPr algn="just">
              <a:spcBef>
                <a:spcPct val="50000"/>
              </a:spcBef>
              <a:buFontTx/>
              <a:buNone/>
            </a:pPr>
            <a:r>
              <a:rPr lang="en-GB" sz="2000"/>
              <a:t>In this presentation three different ways of approaching waves simulation in coastal areas are shown. Two of them use the same numerical model but in a different way. The last one is based on a completely different approach.</a:t>
            </a:r>
          </a:p>
          <a:p>
            <a:pPr algn="just">
              <a:spcBef>
                <a:spcPct val="50000"/>
              </a:spcBef>
              <a:buFontTx/>
              <a:buNone/>
            </a:pPr>
            <a:r>
              <a:rPr lang="en-GB" sz="2000"/>
              <a:t>The same happens for circulation models.</a:t>
            </a:r>
          </a:p>
          <a:p>
            <a:pPr algn="just">
              <a:spcBef>
                <a:spcPct val="50000"/>
              </a:spcBef>
              <a:buFontTx/>
              <a:buNone/>
            </a:pPr>
            <a:r>
              <a:rPr lang="en-GB" sz="2000"/>
              <a:t>Generally, in order to be able to carry out a case study in coastal areas more than one numerical model is required. This is due to the variety of spatial and temporal scales that characterise the coastal phenomena.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23555" name="Text Box 3"/>
          <p:cNvSpPr txBox="1">
            <a:spLocks noChangeArrowheads="1"/>
          </p:cNvSpPr>
          <p:nvPr/>
        </p:nvSpPr>
        <p:spPr bwMode="auto">
          <a:xfrm>
            <a:off x="0" y="163513"/>
            <a:ext cx="914400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a:t>Case study 1: Erosion at San Benedetto del Tronto: Adriatic sea</a:t>
            </a:r>
          </a:p>
        </p:txBody>
      </p:sp>
      <p:pic>
        <p:nvPicPr>
          <p:cNvPr id="23556" name="Picture 4" descr="Sentina_framework"/>
          <p:cNvPicPr>
            <a:picLocks noChangeAspect="1" noChangeArrowheads="1"/>
          </p:cNvPicPr>
          <p:nvPr/>
        </p:nvPicPr>
        <p:blipFill>
          <a:blip r:embed="rId2" cstate="print"/>
          <a:srcRect/>
          <a:stretch>
            <a:fillRect/>
          </a:stretch>
        </p:blipFill>
        <p:spPr bwMode="auto">
          <a:xfrm>
            <a:off x="1187450" y="960438"/>
            <a:ext cx="6851650" cy="57086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18" name="Picture 14" descr="ortofoto_sentina"/>
          <p:cNvPicPr>
            <a:picLocks noChangeAspect="1" noChangeArrowheads="1"/>
          </p:cNvPicPr>
          <p:nvPr>
            <p:ph/>
          </p:nvPr>
        </p:nvPicPr>
        <p:blipFill>
          <a:blip r:embed="rId3" cstate="print"/>
          <a:srcRect/>
          <a:stretch>
            <a:fillRect/>
          </a:stretch>
        </p:blipFill>
        <p:spPr>
          <a:xfrm>
            <a:off x="12700" y="11113"/>
            <a:ext cx="9102725" cy="6818312"/>
          </a:xfrm>
          <a:noFill/>
          <a:ln/>
        </p:spPr>
      </p:pic>
      <p:sp>
        <p:nvSpPr>
          <p:cNvPr id="47108" name="Text Box 4"/>
          <p:cNvSpPr txBox="1">
            <a:spLocks noChangeArrowheads="1"/>
          </p:cNvSpPr>
          <p:nvPr/>
        </p:nvSpPr>
        <p:spPr bwMode="auto">
          <a:xfrm>
            <a:off x="107950" y="1700213"/>
            <a:ext cx="2411413" cy="863600"/>
          </a:xfrm>
          <a:prstGeom prst="rect">
            <a:avLst/>
          </a:prstGeom>
          <a:gradFill rotWithShape="1">
            <a:gsLst>
              <a:gs pos="0">
                <a:schemeClr val="accent1"/>
              </a:gs>
              <a:gs pos="50000">
                <a:schemeClr val="bg1"/>
              </a:gs>
              <a:gs pos="100000">
                <a:schemeClr val="accent1"/>
              </a:gs>
            </a:gsLst>
            <a:lin ang="18900000" scaled="1"/>
          </a:gradFill>
          <a:ln w="9525">
            <a:solidFill>
              <a:schemeClr val="accent2"/>
            </a:solidFill>
            <a:miter lim="800000"/>
            <a:headEnd/>
            <a:tailEnd/>
          </a:ln>
          <a:effectLst/>
        </p:spPr>
        <p:txBody>
          <a:bodyPr>
            <a:spAutoFit/>
          </a:bodyPr>
          <a:lstStyle/>
          <a:p>
            <a:pPr algn="ctr">
              <a:spcBef>
                <a:spcPct val="50000"/>
              </a:spcBef>
              <a:buFontTx/>
              <a:buNone/>
            </a:pPr>
            <a:r>
              <a:rPr lang="it-IT" sz="2000" b="1"/>
              <a:t>Breakwater</a:t>
            </a:r>
          </a:p>
          <a:p>
            <a:pPr algn="ctr">
              <a:spcBef>
                <a:spcPct val="50000"/>
              </a:spcBef>
              <a:buFontTx/>
              <a:buNone/>
            </a:pPr>
            <a:r>
              <a:rPr lang="it-IT" sz="2000" b="1"/>
              <a:t>Northern limit</a:t>
            </a:r>
          </a:p>
        </p:txBody>
      </p:sp>
      <p:sp>
        <p:nvSpPr>
          <p:cNvPr id="47109" name="Line 5"/>
          <p:cNvSpPr>
            <a:spLocks noChangeShapeType="1"/>
          </p:cNvSpPr>
          <p:nvPr/>
        </p:nvSpPr>
        <p:spPr bwMode="auto">
          <a:xfrm flipH="1">
            <a:off x="755650" y="2565400"/>
            <a:ext cx="647700" cy="503238"/>
          </a:xfrm>
          <a:prstGeom prst="line">
            <a:avLst/>
          </a:prstGeom>
          <a:noFill/>
          <a:ln w="25400">
            <a:solidFill>
              <a:srgbClr val="990033"/>
            </a:solidFill>
            <a:round/>
            <a:headEnd/>
            <a:tailEnd type="triangle" w="med" len="med"/>
          </a:ln>
          <a:effectLst/>
        </p:spPr>
        <p:txBody>
          <a:bodyPr/>
          <a:lstStyle/>
          <a:p>
            <a:endParaRPr lang="it-IT"/>
          </a:p>
        </p:txBody>
      </p:sp>
      <p:sp>
        <p:nvSpPr>
          <p:cNvPr id="47110" name="Text Box 6"/>
          <p:cNvSpPr txBox="1">
            <a:spLocks noChangeArrowheads="1"/>
          </p:cNvSpPr>
          <p:nvPr/>
        </p:nvSpPr>
        <p:spPr bwMode="auto">
          <a:xfrm>
            <a:off x="4356100" y="3573463"/>
            <a:ext cx="1728788" cy="831850"/>
          </a:xfrm>
          <a:prstGeom prst="rect">
            <a:avLst/>
          </a:prstGeom>
          <a:gradFill rotWithShape="1">
            <a:gsLst>
              <a:gs pos="0">
                <a:schemeClr val="accent1"/>
              </a:gs>
              <a:gs pos="50000">
                <a:schemeClr val="bg1"/>
              </a:gs>
              <a:gs pos="100000">
                <a:schemeClr val="accent1"/>
              </a:gs>
            </a:gsLst>
            <a:lin ang="18900000" scaled="1"/>
          </a:gradFill>
          <a:ln w="9525">
            <a:solidFill>
              <a:schemeClr val="accent2"/>
            </a:solidFill>
            <a:miter lim="800000"/>
            <a:headEnd/>
            <a:tailEnd/>
          </a:ln>
          <a:effectLst/>
        </p:spPr>
        <p:txBody>
          <a:bodyPr>
            <a:spAutoFit/>
          </a:bodyPr>
          <a:lstStyle/>
          <a:p>
            <a:pPr algn="ctr">
              <a:spcBef>
                <a:spcPct val="50000"/>
              </a:spcBef>
              <a:buFontTx/>
              <a:buNone/>
            </a:pPr>
            <a:r>
              <a:rPr lang="it-IT" sz="2400" b="1"/>
              <a:t>Selected Area</a:t>
            </a:r>
          </a:p>
        </p:txBody>
      </p:sp>
      <p:sp>
        <p:nvSpPr>
          <p:cNvPr id="47111" name="Text Box 7"/>
          <p:cNvSpPr txBox="1">
            <a:spLocks noChangeArrowheads="1"/>
          </p:cNvSpPr>
          <p:nvPr/>
        </p:nvSpPr>
        <p:spPr bwMode="auto">
          <a:xfrm>
            <a:off x="6948488" y="2420938"/>
            <a:ext cx="2090737" cy="863600"/>
          </a:xfrm>
          <a:prstGeom prst="rect">
            <a:avLst/>
          </a:prstGeom>
          <a:gradFill rotWithShape="1">
            <a:gsLst>
              <a:gs pos="0">
                <a:schemeClr val="accent1"/>
              </a:gs>
              <a:gs pos="50000">
                <a:schemeClr val="bg1"/>
              </a:gs>
              <a:gs pos="100000">
                <a:schemeClr val="accent1"/>
              </a:gs>
            </a:gsLst>
            <a:lin ang="18900000" scaled="1"/>
          </a:gradFill>
          <a:ln w="9525">
            <a:solidFill>
              <a:schemeClr val="accent2"/>
            </a:solidFill>
            <a:miter lim="800000"/>
            <a:headEnd/>
            <a:tailEnd/>
          </a:ln>
          <a:effectLst/>
        </p:spPr>
        <p:txBody>
          <a:bodyPr>
            <a:spAutoFit/>
          </a:bodyPr>
          <a:lstStyle/>
          <a:p>
            <a:pPr algn="ctr">
              <a:spcBef>
                <a:spcPct val="50000"/>
              </a:spcBef>
              <a:buFontTx/>
              <a:buNone/>
            </a:pPr>
            <a:r>
              <a:rPr lang="it-IT" sz="2000" b="1"/>
              <a:t>Tronto River</a:t>
            </a:r>
          </a:p>
          <a:p>
            <a:pPr algn="ctr">
              <a:spcBef>
                <a:spcPct val="50000"/>
              </a:spcBef>
              <a:buFontTx/>
              <a:buNone/>
            </a:pPr>
            <a:r>
              <a:rPr lang="it-IT" sz="2000" b="1"/>
              <a:t>Southern limit</a:t>
            </a:r>
          </a:p>
        </p:txBody>
      </p:sp>
      <p:sp>
        <p:nvSpPr>
          <p:cNvPr id="47112" name="Text Box 8"/>
          <p:cNvSpPr txBox="1">
            <a:spLocks noChangeArrowheads="1"/>
          </p:cNvSpPr>
          <p:nvPr/>
        </p:nvSpPr>
        <p:spPr bwMode="auto">
          <a:xfrm>
            <a:off x="4356100" y="549275"/>
            <a:ext cx="2808288" cy="406400"/>
          </a:xfrm>
          <a:prstGeom prst="rect">
            <a:avLst/>
          </a:prstGeom>
          <a:gradFill rotWithShape="1">
            <a:gsLst>
              <a:gs pos="0">
                <a:schemeClr val="accent1"/>
              </a:gs>
              <a:gs pos="50000">
                <a:schemeClr val="bg1"/>
              </a:gs>
              <a:gs pos="100000">
                <a:schemeClr val="accent1"/>
              </a:gs>
            </a:gsLst>
            <a:lin ang="18900000" scaled="1"/>
          </a:gradFill>
          <a:ln w="9525">
            <a:solidFill>
              <a:schemeClr val="accent2"/>
            </a:solidFill>
            <a:miter lim="800000"/>
            <a:headEnd/>
            <a:tailEnd/>
          </a:ln>
          <a:effectLst/>
        </p:spPr>
        <p:txBody>
          <a:bodyPr>
            <a:spAutoFit/>
          </a:bodyPr>
          <a:lstStyle/>
          <a:p>
            <a:pPr algn="ctr">
              <a:spcBef>
                <a:spcPct val="50000"/>
              </a:spcBef>
              <a:buFontTx/>
              <a:buNone/>
            </a:pPr>
            <a:r>
              <a:rPr lang="it-IT" sz="2000" b="1"/>
              <a:t>Shoreline 2008</a:t>
            </a:r>
          </a:p>
        </p:txBody>
      </p:sp>
      <p:sp>
        <p:nvSpPr>
          <p:cNvPr id="47113" name="Text Box 9"/>
          <p:cNvSpPr txBox="1">
            <a:spLocks noChangeArrowheads="1"/>
          </p:cNvSpPr>
          <p:nvPr/>
        </p:nvSpPr>
        <p:spPr bwMode="auto">
          <a:xfrm>
            <a:off x="2843213" y="1341438"/>
            <a:ext cx="2808287" cy="406400"/>
          </a:xfrm>
          <a:prstGeom prst="rect">
            <a:avLst/>
          </a:prstGeom>
          <a:gradFill rotWithShape="1">
            <a:gsLst>
              <a:gs pos="0">
                <a:schemeClr val="accent1"/>
              </a:gs>
              <a:gs pos="50000">
                <a:schemeClr val="bg1"/>
              </a:gs>
              <a:gs pos="100000">
                <a:schemeClr val="accent1"/>
              </a:gs>
            </a:gsLst>
            <a:lin ang="18900000" scaled="1"/>
          </a:gradFill>
          <a:ln w="9525">
            <a:solidFill>
              <a:schemeClr val="accent2"/>
            </a:solidFill>
            <a:miter lim="800000"/>
            <a:headEnd/>
            <a:tailEnd/>
          </a:ln>
          <a:effectLst/>
        </p:spPr>
        <p:txBody>
          <a:bodyPr>
            <a:spAutoFit/>
          </a:bodyPr>
          <a:lstStyle/>
          <a:p>
            <a:pPr algn="ctr">
              <a:spcBef>
                <a:spcPct val="50000"/>
              </a:spcBef>
              <a:buFontTx/>
              <a:buNone/>
            </a:pPr>
            <a:r>
              <a:rPr lang="it-IT" sz="2000" b="1"/>
              <a:t>Shoreline 2000</a:t>
            </a:r>
          </a:p>
        </p:txBody>
      </p:sp>
      <p:sp>
        <p:nvSpPr>
          <p:cNvPr id="47114" name="Line 10"/>
          <p:cNvSpPr>
            <a:spLocks noChangeShapeType="1"/>
          </p:cNvSpPr>
          <p:nvPr/>
        </p:nvSpPr>
        <p:spPr bwMode="auto">
          <a:xfrm flipH="1">
            <a:off x="3295650" y="1773238"/>
            <a:ext cx="771525" cy="1182687"/>
          </a:xfrm>
          <a:prstGeom prst="line">
            <a:avLst/>
          </a:prstGeom>
          <a:noFill/>
          <a:ln w="25400">
            <a:solidFill>
              <a:srgbClr val="990033"/>
            </a:solidFill>
            <a:round/>
            <a:headEnd/>
            <a:tailEnd type="triangle" w="med" len="med"/>
          </a:ln>
          <a:effectLst/>
        </p:spPr>
        <p:txBody>
          <a:bodyPr/>
          <a:lstStyle/>
          <a:p>
            <a:endParaRPr lang="it-IT"/>
          </a:p>
        </p:txBody>
      </p:sp>
      <p:sp>
        <p:nvSpPr>
          <p:cNvPr id="47115" name="Line 11"/>
          <p:cNvSpPr>
            <a:spLocks noChangeShapeType="1"/>
          </p:cNvSpPr>
          <p:nvPr/>
        </p:nvSpPr>
        <p:spPr bwMode="auto">
          <a:xfrm>
            <a:off x="6300788" y="981075"/>
            <a:ext cx="71437" cy="863600"/>
          </a:xfrm>
          <a:prstGeom prst="line">
            <a:avLst/>
          </a:prstGeom>
          <a:noFill/>
          <a:ln w="25400">
            <a:solidFill>
              <a:srgbClr val="990033"/>
            </a:solidFill>
            <a:round/>
            <a:headEnd/>
            <a:tailEnd type="triangle" w="med" len="med"/>
          </a:ln>
          <a:effectLst/>
        </p:spPr>
        <p:txBody>
          <a:bodyPr/>
          <a:lstStyle/>
          <a:p>
            <a:endParaRPr lang="it-IT"/>
          </a:p>
        </p:txBody>
      </p:sp>
      <p:sp>
        <p:nvSpPr>
          <p:cNvPr id="47116" name="AutoShape 12"/>
          <p:cNvSpPr>
            <a:spLocks/>
          </p:cNvSpPr>
          <p:nvPr/>
        </p:nvSpPr>
        <p:spPr bwMode="auto">
          <a:xfrm rot="4219929">
            <a:off x="4172744" y="-967581"/>
            <a:ext cx="973137" cy="7921625"/>
          </a:xfrm>
          <a:prstGeom prst="rightBrace">
            <a:avLst>
              <a:gd name="adj1" fmla="val 67836"/>
              <a:gd name="adj2" fmla="val 50000"/>
            </a:avLst>
          </a:prstGeom>
          <a:noFill/>
          <a:ln w="63500">
            <a:solidFill>
              <a:srgbClr val="FFFF00"/>
            </a:solidFill>
            <a:round/>
            <a:headEnd/>
            <a:tailEnd/>
          </a:ln>
          <a:effectLst/>
        </p:spPr>
        <p:txBody>
          <a:bodyPr wrap="none" anchor="ctr"/>
          <a:lstStyle/>
          <a:p>
            <a:endParaRPr lang="it-IT"/>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0" name="Rectangle 10"/>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51206" name="Oval 6"/>
          <p:cNvSpPr>
            <a:spLocks noChangeArrowheads="1"/>
          </p:cNvSpPr>
          <p:nvPr/>
        </p:nvSpPr>
        <p:spPr bwMode="auto">
          <a:xfrm>
            <a:off x="5364163" y="117475"/>
            <a:ext cx="3455987" cy="1439863"/>
          </a:xfrm>
          <a:prstGeom prst="ellipse">
            <a:avLst/>
          </a:prstGeom>
          <a:solidFill>
            <a:srgbClr val="FFCC99"/>
          </a:solidFill>
          <a:ln w="25400" algn="ctr">
            <a:solidFill>
              <a:schemeClr val="accent2"/>
            </a:solidFill>
            <a:round/>
            <a:headEnd/>
            <a:tailEnd/>
          </a:ln>
          <a:effectLst/>
        </p:spPr>
        <p:txBody>
          <a:bodyPr anchor="ctr"/>
          <a:lstStyle/>
          <a:p>
            <a:pPr algn="just">
              <a:lnSpc>
                <a:spcPct val="70000"/>
              </a:lnSpc>
              <a:spcBef>
                <a:spcPct val="0"/>
              </a:spcBef>
              <a:buFontTx/>
              <a:buNone/>
            </a:pPr>
            <a:r>
              <a:rPr lang="en-GB" sz="2000"/>
              <a:t>In the last 50 years the beach moved back of about 100 m due to erosion.</a:t>
            </a:r>
          </a:p>
        </p:txBody>
      </p:sp>
      <p:sp>
        <p:nvSpPr>
          <p:cNvPr id="51211" name="Text Box 11"/>
          <p:cNvSpPr txBox="1">
            <a:spLocks noChangeArrowheads="1"/>
          </p:cNvSpPr>
          <p:nvPr/>
        </p:nvSpPr>
        <p:spPr bwMode="auto">
          <a:xfrm>
            <a:off x="468313" y="261938"/>
            <a:ext cx="3887787" cy="1006475"/>
          </a:xfrm>
          <a:prstGeom prst="rect">
            <a:avLst/>
          </a:prstGeom>
          <a:solidFill>
            <a:schemeClr val="bg1">
              <a:alpha val="50000"/>
            </a:schemeClr>
          </a:solidFill>
          <a:ln w="25400" algn="ctr">
            <a:noFill/>
            <a:miter lim="800000"/>
            <a:headEnd/>
            <a:tailEnd/>
          </a:ln>
          <a:effectLst/>
        </p:spPr>
        <p:txBody>
          <a:bodyPr>
            <a:spAutoFit/>
          </a:bodyPr>
          <a:lstStyle/>
          <a:p>
            <a:pPr algn="just">
              <a:spcBef>
                <a:spcPct val="50000"/>
              </a:spcBef>
              <a:buFontTx/>
              <a:buNone/>
            </a:pPr>
            <a:r>
              <a:rPr lang="en-GB" sz="2000"/>
              <a:t>Both North and South of the selected area the coastline is protected by breakwaters.</a:t>
            </a:r>
          </a:p>
        </p:txBody>
      </p:sp>
      <p:sp>
        <p:nvSpPr>
          <p:cNvPr id="51213" name="Text Box 13"/>
          <p:cNvSpPr txBox="1">
            <a:spLocks noChangeArrowheads="1"/>
          </p:cNvSpPr>
          <p:nvPr/>
        </p:nvSpPr>
        <p:spPr bwMode="auto">
          <a:xfrm>
            <a:off x="468313" y="3092450"/>
            <a:ext cx="3743325" cy="336550"/>
          </a:xfrm>
          <a:prstGeom prst="rect">
            <a:avLst/>
          </a:prstGeom>
          <a:solidFill>
            <a:schemeClr val="bg1">
              <a:alpha val="50000"/>
            </a:schemeClr>
          </a:solidFill>
          <a:ln w="25400" algn="ctr">
            <a:noFill/>
            <a:miter lim="800000"/>
            <a:headEnd/>
            <a:tailEnd/>
          </a:ln>
          <a:effectLst/>
        </p:spPr>
        <p:txBody>
          <a:bodyPr>
            <a:spAutoFit/>
          </a:bodyPr>
          <a:lstStyle/>
          <a:p>
            <a:pPr algn="ctr">
              <a:lnSpc>
                <a:spcPct val="80000"/>
              </a:lnSpc>
              <a:spcBef>
                <a:spcPct val="0"/>
              </a:spcBef>
              <a:buFontTx/>
              <a:buNone/>
            </a:pPr>
            <a:r>
              <a:rPr lang="en-GB" sz="2000" b="1"/>
              <a:t>Tasks:</a:t>
            </a:r>
          </a:p>
        </p:txBody>
      </p:sp>
      <p:sp>
        <p:nvSpPr>
          <p:cNvPr id="51202" name="AutoShape 2"/>
          <p:cNvSpPr>
            <a:spLocks noChangeArrowheads="1"/>
          </p:cNvSpPr>
          <p:nvPr/>
        </p:nvSpPr>
        <p:spPr bwMode="auto">
          <a:xfrm>
            <a:off x="190500" y="3429000"/>
            <a:ext cx="8785225" cy="3365500"/>
          </a:xfrm>
          <a:prstGeom prst="roundRect">
            <a:avLst>
              <a:gd name="adj" fmla="val 9944"/>
            </a:avLst>
          </a:prstGeom>
          <a:solidFill>
            <a:schemeClr val="bg1">
              <a:alpha val="50000"/>
            </a:schemeClr>
          </a:solidFill>
          <a:ln w="25400" algn="ctr">
            <a:solidFill>
              <a:schemeClr val="accent2"/>
            </a:solidFill>
            <a:round/>
            <a:headEnd/>
            <a:tailEnd/>
          </a:ln>
          <a:effectLst/>
        </p:spPr>
        <p:txBody>
          <a:bodyPr anchor="ctr"/>
          <a:lstStyle/>
          <a:p>
            <a:pPr algn="just">
              <a:lnSpc>
                <a:spcPct val="120000"/>
              </a:lnSpc>
              <a:spcBef>
                <a:spcPct val="0"/>
              </a:spcBef>
            </a:pPr>
            <a:r>
              <a:rPr lang="en-GB"/>
              <a:t>Off-shore waves data (measured by a buoy);</a:t>
            </a:r>
          </a:p>
          <a:p>
            <a:pPr algn="just">
              <a:lnSpc>
                <a:spcPct val="120000"/>
              </a:lnSpc>
              <a:spcBef>
                <a:spcPct val="0"/>
              </a:spcBef>
            </a:pPr>
            <a:r>
              <a:rPr lang="en-GB"/>
              <a:t>Wave propagation from off-shore to near-shore;</a:t>
            </a:r>
          </a:p>
          <a:p>
            <a:pPr algn="just">
              <a:lnSpc>
                <a:spcPct val="120000"/>
              </a:lnSpc>
              <a:spcBef>
                <a:spcPct val="0"/>
              </a:spcBef>
            </a:pPr>
            <a:r>
              <a:rPr lang="en-GB"/>
              <a:t>Study of the shoreline evolution through aerial photo (from 1894 to 2008);</a:t>
            </a:r>
          </a:p>
          <a:p>
            <a:pPr algn="just">
              <a:lnSpc>
                <a:spcPct val="120000"/>
              </a:lnSpc>
              <a:spcBef>
                <a:spcPct val="0"/>
              </a:spcBef>
            </a:pPr>
            <a:r>
              <a:rPr lang="en-GB"/>
              <a:t>Sediment analysis;</a:t>
            </a:r>
          </a:p>
          <a:p>
            <a:pPr algn="just">
              <a:lnSpc>
                <a:spcPct val="120000"/>
              </a:lnSpc>
              <a:spcBef>
                <a:spcPct val="0"/>
              </a:spcBef>
            </a:pPr>
            <a:r>
              <a:rPr lang="en-GB"/>
              <a:t>Bathymetric survey;</a:t>
            </a:r>
          </a:p>
          <a:p>
            <a:pPr algn="just">
              <a:lnSpc>
                <a:spcPct val="120000"/>
              </a:lnSpc>
              <a:spcBef>
                <a:spcPct val="0"/>
              </a:spcBef>
            </a:pPr>
            <a:r>
              <a:rPr lang="en-GB"/>
              <a:t>Solutions planning;</a:t>
            </a:r>
          </a:p>
          <a:p>
            <a:pPr algn="just">
              <a:lnSpc>
                <a:spcPct val="120000"/>
              </a:lnSpc>
              <a:spcBef>
                <a:spcPct val="0"/>
              </a:spcBef>
            </a:pPr>
            <a:r>
              <a:rPr lang="en-GB"/>
              <a:t>Numerical modelling with GENESIS for evaluating the effects of each proposed solution; </a:t>
            </a:r>
          </a:p>
          <a:p>
            <a:pPr algn="just">
              <a:lnSpc>
                <a:spcPct val="120000"/>
              </a:lnSpc>
              <a:spcBef>
                <a:spcPct val="0"/>
              </a:spcBef>
            </a:pPr>
            <a:r>
              <a:rPr lang="en-GB"/>
              <a:t>Numerical modelling with Delft3D for evaluating the effects of sea storms;</a:t>
            </a:r>
          </a:p>
          <a:p>
            <a:pPr algn="just">
              <a:lnSpc>
                <a:spcPct val="120000"/>
              </a:lnSpc>
              <a:spcBef>
                <a:spcPct val="0"/>
              </a:spcBef>
            </a:pPr>
            <a:r>
              <a:rPr lang="en-GB"/>
              <a:t>Conclusions, design of the selected structures and budget estimation.</a:t>
            </a:r>
          </a:p>
        </p:txBody>
      </p:sp>
      <p:sp>
        <p:nvSpPr>
          <p:cNvPr id="51216" name="Oval 16"/>
          <p:cNvSpPr>
            <a:spLocks noChangeArrowheads="1"/>
          </p:cNvSpPr>
          <p:nvPr/>
        </p:nvSpPr>
        <p:spPr bwMode="auto">
          <a:xfrm>
            <a:off x="2700338" y="1773238"/>
            <a:ext cx="3455987" cy="1150937"/>
          </a:xfrm>
          <a:prstGeom prst="ellipse">
            <a:avLst/>
          </a:prstGeom>
          <a:solidFill>
            <a:srgbClr val="FFFF99"/>
          </a:solidFill>
          <a:ln w="25400" algn="ctr">
            <a:solidFill>
              <a:schemeClr val="accent2"/>
            </a:solidFill>
            <a:round/>
            <a:headEnd/>
            <a:tailEnd/>
          </a:ln>
          <a:effectLst/>
        </p:spPr>
        <p:txBody>
          <a:bodyPr anchor="ctr"/>
          <a:lstStyle/>
          <a:p>
            <a:pPr algn="ctr">
              <a:buFontTx/>
              <a:buNone/>
            </a:pPr>
            <a:r>
              <a:rPr lang="en-GB" sz="2000" b="1"/>
              <a:t>OBJECTIVE: Prevent further erosion</a:t>
            </a:r>
            <a:endParaRPr lang="en-GB" sz="2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Sentina_ripascimento_protetto_scogliere2-Layout1"/>
          <p:cNvPicPr>
            <a:picLocks noChangeAspect="1" noChangeArrowheads="1"/>
          </p:cNvPicPr>
          <p:nvPr>
            <p:ph idx="1"/>
          </p:nvPr>
        </p:nvPicPr>
        <p:blipFill>
          <a:blip r:embed="rId2" cstate="print"/>
          <a:srcRect l="3212" t="4053" r="2866" b="4698"/>
          <a:stretch>
            <a:fillRect/>
          </a:stretch>
        </p:blipFill>
        <p:spPr>
          <a:xfrm>
            <a:off x="22225" y="9525"/>
            <a:ext cx="9102725" cy="6829425"/>
          </a:xfrm>
          <a:noFill/>
          <a:ln/>
        </p:spPr>
      </p:pic>
      <p:sp>
        <p:nvSpPr>
          <p:cNvPr id="54276" name="Text Box 4"/>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54277" name="Line 5"/>
          <p:cNvSpPr>
            <a:spLocks noChangeShapeType="1"/>
          </p:cNvSpPr>
          <p:nvPr/>
        </p:nvSpPr>
        <p:spPr bwMode="auto">
          <a:xfrm rot="3987931" flipV="1">
            <a:off x="3943351" y="-123825"/>
            <a:ext cx="1217612" cy="1862137"/>
          </a:xfrm>
          <a:prstGeom prst="line">
            <a:avLst/>
          </a:prstGeom>
          <a:noFill/>
          <a:ln w="38100">
            <a:solidFill>
              <a:srgbClr val="FF0000"/>
            </a:solidFill>
            <a:round/>
            <a:headEnd/>
            <a:tailEnd type="triangle" w="med" len="med"/>
          </a:ln>
          <a:effectLst/>
        </p:spPr>
        <p:txBody>
          <a:bodyPr/>
          <a:lstStyle/>
          <a:p>
            <a:endParaRPr lang="it-IT"/>
          </a:p>
        </p:txBody>
      </p:sp>
      <p:sp>
        <p:nvSpPr>
          <p:cNvPr id="54280" name="Line 8"/>
          <p:cNvSpPr>
            <a:spLocks noChangeShapeType="1"/>
          </p:cNvSpPr>
          <p:nvPr/>
        </p:nvSpPr>
        <p:spPr bwMode="auto">
          <a:xfrm rot="4857167" flipH="1">
            <a:off x="4601370" y="2618581"/>
            <a:ext cx="862012" cy="619125"/>
          </a:xfrm>
          <a:prstGeom prst="line">
            <a:avLst/>
          </a:prstGeom>
          <a:noFill/>
          <a:ln w="38100">
            <a:solidFill>
              <a:srgbClr val="FFFF00"/>
            </a:solidFill>
            <a:round/>
            <a:headEnd/>
            <a:tailEnd type="triangle" w="med" len="med"/>
          </a:ln>
          <a:effectLst/>
        </p:spPr>
        <p:txBody>
          <a:bodyPr/>
          <a:lstStyle/>
          <a:p>
            <a:endParaRPr lang="it-IT"/>
          </a:p>
        </p:txBody>
      </p:sp>
      <p:sp>
        <p:nvSpPr>
          <p:cNvPr id="54283" name="Line 11"/>
          <p:cNvSpPr>
            <a:spLocks noChangeShapeType="1"/>
          </p:cNvSpPr>
          <p:nvPr/>
        </p:nvSpPr>
        <p:spPr bwMode="auto">
          <a:xfrm rot="26457167">
            <a:off x="1470025" y="3722688"/>
            <a:ext cx="1031875" cy="876300"/>
          </a:xfrm>
          <a:prstGeom prst="line">
            <a:avLst/>
          </a:prstGeom>
          <a:noFill/>
          <a:ln w="38100">
            <a:solidFill>
              <a:srgbClr val="FFFF00"/>
            </a:solidFill>
            <a:round/>
            <a:headEnd type="triangle" w="med" len="med"/>
            <a:tailEnd/>
          </a:ln>
          <a:effectLst/>
        </p:spPr>
        <p:txBody>
          <a:bodyPr/>
          <a:lstStyle/>
          <a:p>
            <a:endParaRPr lang="it-IT"/>
          </a:p>
        </p:txBody>
      </p:sp>
      <p:sp>
        <p:nvSpPr>
          <p:cNvPr id="54286" name="Line 14"/>
          <p:cNvSpPr>
            <a:spLocks noChangeShapeType="1"/>
          </p:cNvSpPr>
          <p:nvPr/>
        </p:nvSpPr>
        <p:spPr bwMode="auto">
          <a:xfrm rot="3987931" flipV="1">
            <a:off x="3337720" y="602456"/>
            <a:ext cx="1350962" cy="949325"/>
          </a:xfrm>
          <a:prstGeom prst="line">
            <a:avLst/>
          </a:prstGeom>
          <a:noFill/>
          <a:ln w="38100">
            <a:solidFill>
              <a:srgbClr val="FF0000"/>
            </a:solidFill>
            <a:round/>
            <a:headEnd/>
            <a:tailEnd type="triangle" w="med" len="med"/>
          </a:ln>
          <a:effectLst/>
        </p:spPr>
        <p:txBody>
          <a:bodyPr/>
          <a:lstStyle/>
          <a:p>
            <a:endParaRPr lang="it-IT"/>
          </a:p>
        </p:txBody>
      </p:sp>
      <p:sp>
        <p:nvSpPr>
          <p:cNvPr id="54287" name="Line 15"/>
          <p:cNvSpPr>
            <a:spLocks noChangeShapeType="1"/>
          </p:cNvSpPr>
          <p:nvPr/>
        </p:nvSpPr>
        <p:spPr bwMode="auto">
          <a:xfrm rot="3987931" flipV="1">
            <a:off x="2874963" y="1300162"/>
            <a:ext cx="1316038" cy="55563"/>
          </a:xfrm>
          <a:prstGeom prst="line">
            <a:avLst/>
          </a:prstGeom>
          <a:noFill/>
          <a:ln w="38100">
            <a:solidFill>
              <a:srgbClr val="FF0000"/>
            </a:solidFill>
            <a:round/>
            <a:headEnd/>
            <a:tailEnd type="triangle" w="med" len="med"/>
          </a:ln>
          <a:effectLst/>
        </p:spPr>
        <p:txBody>
          <a:bodyPr/>
          <a:lstStyle/>
          <a:p>
            <a:endParaRPr lang="it-IT"/>
          </a:p>
        </p:txBody>
      </p:sp>
      <p:sp>
        <p:nvSpPr>
          <p:cNvPr id="54288" name="Line 16"/>
          <p:cNvSpPr>
            <a:spLocks noChangeShapeType="1"/>
          </p:cNvSpPr>
          <p:nvPr/>
        </p:nvSpPr>
        <p:spPr bwMode="auto">
          <a:xfrm rot="3987931" flipV="1">
            <a:off x="4251325" y="-892175"/>
            <a:ext cx="1225551" cy="2778125"/>
          </a:xfrm>
          <a:prstGeom prst="line">
            <a:avLst/>
          </a:prstGeom>
          <a:noFill/>
          <a:ln w="38100">
            <a:solidFill>
              <a:srgbClr val="FF0000"/>
            </a:solidFill>
            <a:round/>
            <a:headEnd/>
            <a:tailEnd type="triangle" w="med" len="med"/>
          </a:ln>
          <a:effectLst/>
        </p:spPr>
        <p:txBody>
          <a:bodyPr/>
          <a:lstStyle/>
          <a:p>
            <a:endParaRPr lang="it-IT"/>
          </a:p>
        </p:txBody>
      </p:sp>
      <p:sp>
        <p:nvSpPr>
          <p:cNvPr id="54289" name="Line 17"/>
          <p:cNvSpPr>
            <a:spLocks noChangeShapeType="1"/>
          </p:cNvSpPr>
          <p:nvPr/>
        </p:nvSpPr>
        <p:spPr bwMode="auto">
          <a:xfrm rot="3987931" flipV="1">
            <a:off x="1686719" y="1877219"/>
            <a:ext cx="733425" cy="792163"/>
          </a:xfrm>
          <a:prstGeom prst="line">
            <a:avLst/>
          </a:prstGeom>
          <a:noFill/>
          <a:ln w="38100">
            <a:solidFill>
              <a:srgbClr val="FF0000"/>
            </a:solidFill>
            <a:round/>
            <a:headEnd/>
            <a:tailEnd type="triangle" w="med" len="med"/>
          </a:ln>
          <a:effectLst/>
        </p:spPr>
        <p:txBody>
          <a:bodyPr/>
          <a:lstStyle/>
          <a:p>
            <a:endParaRPr lang="it-IT"/>
          </a:p>
        </p:txBody>
      </p:sp>
      <p:sp>
        <p:nvSpPr>
          <p:cNvPr id="54290" name="Line 18"/>
          <p:cNvSpPr>
            <a:spLocks noChangeShapeType="1"/>
          </p:cNvSpPr>
          <p:nvPr/>
        </p:nvSpPr>
        <p:spPr bwMode="auto">
          <a:xfrm rot="3987931" flipH="1" flipV="1">
            <a:off x="1158875" y="2305050"/>
            <a:ext cx="601663" cy="246063"/>
          </a:xfrm>
          <a:prstGeom prst="line">
            <a:avLst/>
          </a:prstGeom>
          <a:noFill/>
          <a:ln w="38100">
            <a:solidFill>
              <a:srgbClr val="FF0000"/>
            </a:solidFill>
            <a:round/>
            <a:headEnd type="triangle" w="med" len="med"/>
            <a:tailEnd/>
          </a:ln>
          <a:effectLst/>
        </p:spPr>
        <p:txBody>
          <a:bodyPr/>
          <a:lstStyle/>
          <a:p>
            <a:endParaRPr lang="it-IT"/>
          </a:p>
        </p:txBody>
      </p:sp>
      <p:sp>
        <p:nvSpPr>
          <p:cNvPr id="54293" name="Text Box 21"/>
          <p:cNvSpPr txBox="1">
            <a:spLocks noChangeArrowheads="1"/>
          </p:cNvSpPr>
          <p:nvPr/>
        </p:nvSpPr>
        <p:spPr bwMode="auto">
          <a:xfrm>
            <a:off x="34925" y="39688"/>
            <a:ext cx="3097213" cy="2178050"/>
          </a:xfrm>
          <a:prstGeom prst="rect">
            <a:avLst/>
          </a:prstGeom>
          <a:solidFill>
            <a:schemeClr val="bg1"/>
          </a:solidFill>
          <a:ln w="25400" algn="ctr">
            <a:noFill/>
            <a:miter lim="800000"/>
            <a:headEnd/>
            <a:tailEnd/>
          </a:ln>
          <a:effectLst/>
        </p:spPr>
        <p:txBody>
          <a:bodyPr>
            <a:spAutoFit/>
          </a:bodyPr>
          <a:lstStyle/>
          <a:p>
            <a:pPr>
              <a:lnSpc>
                <a:spcPct val="80000"/>
              </a:lnSpc>
              <a:buFontTx/>
              <a:buNone/>
              <a:tabLst>
                <a:tab pos="0" algn="l"/>
              </a:tabLst>
            </a:pPr>
            <a:r>
              <a:rPr lang="en-US" b="1"/>
              <a:t>Breakwaters (n.6):</a:t>
            </a:r>
          </a:p>
          <a:p>
            <a:pPr marL="179388" lvl="1">
              <a:lnSpc>
                <a:spcPct val="80000"/>
              </a:lnSpc>
              <a:tabLst>
                <a:tab pos="0" algn="l"/>
              </a:tabLst>
            </a:pPr>
            <a:r>
              <a:rPr lang="en-US"/>
              <a:t>Parallel to the shoreline</a:t>
            </a:r>
          </a:p>
          <a:p>
            <a:pPr marL="179388" lvl="1">
              <a:lnSpc>
                <a:spcPct val="80000"/>
              </a:lnSpc>
              <a:tabLst>
                <a:tab pos="0" algn="l"/>
              </a:tabLst>
            </a:pPr>
            <a:r>
              <a:rPr lang="en-US"/>
              <a:t>Depth -3.2 m m.s.l.;</a:t>
            </a:r>
          </a:p>
          <a:p>
            <a:pPr marL="179388" lvl="1">
              <a:lnSpc>
                <a:spcPct val="80000"/>
              </a:lnSpc>
              <a:tabLst>
                <a:tab pos="0" algn="l"/>
              </a:tabLst>
            </a:pPr>
            <a:r>
              <a:rPr lang="en-US"/>
              <a:t>Length 260 m; </a:t>
            </a:r>
          </a:p>
          <a:p>
            <a:pPr marL="179388" lvl="1">
              <a:lnSpc>
                <a:spcPct val="80000"/>
              </a:lnSpc>
              <a:tabLst>
                <a:tab pos="0" algn="l"/>
              </a:tabLst>
            </a:pPr>
            <a:r>
              <a:rPr lang="en-US"/>
              <a:t>Gap length 30 m;</a:t>
            </a:r>
          </a:p>
          <a:p>
            <a:pPr marL="179388" lvl="1">
              <a:lnSpc>
                <a:spcPct val="80000"/>
              </a:lnSpc>
              <a:tabLst>
                <a:tab pos="0" algn="l"/>
              </a:tabLst>
            </a:pPr>
            <a:r>
              <a:rPr lang="en-US"/>
              <a:t>Submergence -0.5 m m.s.l.;</a:t>
            </a:r>
          </a:p>
          <a:p>
            <a:pPr marL="179388" lvl="1">
              <a:lnSpc>
                <a:spcPct val="80000"/>
              </a:lnSpc>
              <a:tabLst>
                <a:tab pos="0" algn="l"/>
              </a:tabLst>
            </a:pPr>
            <a:r>
              <a:rPr lang="en-US"/>
              <a:t>Breakwaters slope 2:1</a:t>
            </a:r>
            <a:endParaRPr lang="en-US" b="1"/>
          </a:p>
        </p:txBody>
      </p:sp>
      <p:sp>
        <p:nvSpPr>
          <p:cNvPr id="54294" name="Text Box 22"/>
          <p:cNvSpPr txBox="1">
            <a:spLocks noChangeArrowheads="1"/>
          </p:cNvSpPr>
          <p:nvPr/>
        </p:nvSpPr>
        <p:spPr bwMode="auto">
          <a:xfrm>
            <a:off x="144463" y="6381750"/>
            <a:ext cx="6588125" cy="420688"/>
          </a:xfrm>
          <a:prstGeom prst="rect">
            <a:avLst/>
          </a:prstGeom>
          <a:solidFill>
            <a:schemeClr val="bg1"/>
          </a:solidFill>
          <a:ln w="25400" algn="ctr">
            <a:noFill/>
            <a:miter lim="800000"/>
            <a:headEnd/>
            <a:tailEnd/>
          </a:ln>
          <a:effectLst/>
        </p:spPr>
        <p:txBody>
          <a:bodyPr>
            <a:spAutoFit/>
          </a:bodyPr>
          <a:lstStyle/>
          <a:p>
            <a:pPr algn="ctr">
              <a:lnSpc>
                <a:spcPct val="90000"/>
              </a:lnSpc>
              <a:spcBef>
                <a:spcPct val="0"/>
              </a:spcBef>
              <a:buFontTx/>
              <a:buNone/>
            </a:pPr>
            <a:r>
              <a:rPr lang="it-IT" sz="2400" b="1"/>
              <a:t>Nourishment protected by breakwaters</a:t>
            </a:r>
            <a:endParaRPr lang="en-GB" sz="2400" b="1"/>
          </a:p>
        </p:txBody>
      </p:sp>
      <p:sp>
        <p:nvSpPr>
          <p:cNvPr id="54295" name="Text Box 23"/>
          <p:cNvSpPr txBox="1">
            <a:spLocks noChangeArrowheads="1"/>
          </p:cNvSpPr>
          <p:nvPr/>
        </p:nvSpPr>
        <p:spPr bwMode="auto">
          <a:xfrm>
            <a:off x="323850" y="4797425"/>
            <a:ext cx="2016125" cy="366713"/>
          </a:xfrm>
          <a:prstGeom prst="rect">
            <a:avLst/>
          </a:prstGeom>
          <a:solidFill>
            <a:schemeClr val="bg1"/>
          </a:solidFill>
          <a:ln w="25400" algn="ctr">
            <a:noFill/>
            <a:miter lim="800000"/>
            <a:headEnd/>
            <a:tailEnd/>
          </a:ln>
          <a:effectLst/>
        </p:spPr>
        <p:txBody>
          <a:bodyPr>
            <a:spAutoFit/>
          </a:bodyPr>
          <a:lstStyle/>
          <a:p>
            <a:pPr algn="just">
              <a:lnSpc>
                <a:spcPct val="90000"/>
              </a:lnSpc>
              <a:spcBef>
                <a:spcPct val="0"/>
              </a:spcBef>
              <a:buFontTx/>
              <a:buNone/>
            </a:pPr>
            <a:r>
              <a:rPr lang="en-US" sz="2000" b="1"/>
              <a:t>Shoreline 2008</a:t>
            </a:r>
            <a:endParaRPr lang="en-GB" sz="2000"/>
          </a:p>
        </p:txBody>
      </p:sp>
      <p:sp>
        <p:nvSpPr>
          <p:cNvPr id="54296" name="Text Box 24"/>
          <p:cNvSpPr txBox="1">
            <a:spLocks noChangeArrowheads="1"/>
          </p:cNvSpPr>
          <p:nvPr/>
        </p:nvSpPr>
        <p:spPr bwMode="auto">
          <a:xfrm>
            <a:off x="5508625" y="2781300"/>
            <a:ext cx="3455988" cy="1127125"/>
          </a:xfrm>
          <a:prstGeom prst="rect">
            <a:avLst/>
          </a:prstGeom>
          <a:solidFill>
            <a:schemeClr val="bg1"/>
          </a:solidFill>
          <a:ln w="25400" algn="ctr">
            <a:noFill/>
            <a:miter lim="800000"/>
            <a:headEnd/>
            <a:tailEnd/>
          </a:ln>
          <a:effectLst/>
        </p:spPr>
        <p:txBody>
          <a:bodyPr>
            <a:spAutoFit/>
          </a:bodyPr>
          <a:lstStyle/>
          <a:p>
            <a:pPr>
              <a:buFontTx/>
              <a:buNone/>
            </a:pPr>
            <a:r>
              <a:rPr lang="en-US" sz="2000" b="1"/>
              <a:t>Nourishment</a:t>
            </a:r>
            <a:r>
              <a:rPr lang="en-US" sz="2000"/>
              <a:t>:</a:t>
            </a:r>
          </a:p>
          <a:p>
            <a:pPr>
              <a:buFontTx/>
              <a:buNone/>
            </a:pPr>
            <a:r>
              <a:rPr lang="en-US" sz="2000"/>
              <a:t>30 m added to the shoreline </a:t>
            </a:r>
          </a:p>
          <a:p>
            <a:pPr>
              <a:buFontTx/>
              <a:buNone/>
            </a:pPr>
            <a:r>
              <a:rPr lang="en-US" sz="2000"/>
              <a:t>position (shoreline 2000)</a:t>
            </a:r>
            <a:endParaRPr lang="en-GB" sz="2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3"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0659" name="Text Box 3"/>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70665" name="Text Box 9"/>
          <p:cNvSpPr txBox="1">
            <a:spLocks noChangeArrowheads="1"/>
          </p:cNvSpPr>
          <p:nvPr/>
        </p:nvSpPr>
        <p:spPr bwMode="auto">
          <a:xfrm>
            <a:off x="611188" y="1590675"/>
            <a:ext cx="7920037" cy="4295775"/>
          </a:xfrm>
          <a:prstGeom prst="rect">
            <a:avLst/>
          </a:prstGeom>
          <a:solidFill>
            <a:schemeClr val="bg1">
              <a:alpha val="50000"/>
            </a:schemeClr>
          </a:solidFill>
          <a:ln w="25400" algn="ctr">
            <a:noFill/>
            <a:miter lim="800000"/>
            <a:headEnd/>
            <a:tailEnd/>
          </a:ln>
          <a:effectLst/>
        </p:spPr>
        <p:txBody>
          <a:bodyPr>
            <a:spAutoFit/>
          </a:bodyPr>
          <a:lstStyle/>
          <a:p>
            <a:r>
              <a:rPr lang="en-US"/>
              <a:t> </a:t>
            </a:r>
            <a:r>
              <a:rPr lang="en-US" sz="2000"/>
              <a:t>The long term effect of the proposed solutions has been simulated with several scenarios using GENESIS (a one line model).</a:t>
            </a:r>
          </a:p>
          <a:p>
            <a:r>
              <a:rPr lang="en-US" sz="2000"/>
              <a:t> One line models use a simplified formulation in order to simulate the shoreline evolution for many decades.</a:t>
            </a:r>
          </a:p>
          <a:p>
            <a:r>
              <a:rPr lang="en-US" sz="2000"/>
              <a:t> Many physical processes are not taken into account by the one line model:</a:t>
            </a:r>
            <a:br>
              <a:rPr lang="en-US" sz="2000"/>
            </a:br>
            <a:r>
              <a:rPr lang="en-US" sz="2000"/>
              <a:t>	- there is no cross-shore sediment transport;</a:t>
            </a:r>
            <a:br>
              <a:rPr lang="en-US" sz="2000"/>
            </a:br>
            <a:r>
              <a:rPr lang="en-US" sz="2000"/>
              <a:t>	- </a:t>
            </a:r>
            <a:r>
              <a:rPr lang="en-GB" sz="2000"/>
              <a:t>the bottom profile is assumed to follow the Dean’s law.</a:t>
            </a:r>
            <a:endParaRPr lang="en-US" sz="2000"/>
          </a:p>
          <a:p>
            <a:r>
              <a:rPr lang="en-US" sz="2000"/>
              <a:t> Only short term simulations are possible with more complete models</a:t>
            </a:r>
            <a:r>
              <a:rPr lang="en-GB" sz="2000"/>
              <a:t>.</a:t>
            </a:r>
          </a:p>
          <a:p>
            <a:r>
              <a:rPr lang="en-GB" sz="2000"/>
              <a:t> The effect of a few sea storms have been simulated using the Delft3D suite of models, in order to check the response of the structures to extreme events.</a:t>
            </a:r>
          </a:p>
        </p:txBody>
      </p:sp>
      <p:sp>
        <p:nvSpPr>
          <p:cNvPr id="70667" name="Text Box 11"/>
          <p:cNvSpPr txBox="1">
            <a:spLocks noChangeArrowheads="1"/>
          </p:cNvSpPr>
          <p:nvPr/>
        </p:nvSpPr>
        <p:spPr bwMode="auto">
          <a:xfrm>
            <a:off x="1476375" y="333375"/>
            <a:ext cx="6048375"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US" sz="2400" b="1"/>
              <a:t>Numerical models application</a:t>
            </a:r>
            <a:endParaRPr lang="en-GB" sz="2400" b="1"/>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7" name="Rectangle 7"/>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1683" name="Text Box 3"/>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71688" name="Text Box 8"/>
          <p:cNvSpPr txBox="1">
            <a:spLocks noChangeArrowheads="1"/>
          </p:cNvSpPr>
          <p:nvPr/>
        </p:nvSpPr>
        <p:spPr bwMode="auto">
          <a:xfrm>
            <a:off x="2484438" y="188913"/>
            <a:ext cx="403225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Delft 3D</a:t>
            </a:r>
          </a:p>
        </p:txBody>
      </p:sp>
      <p:sp>
        <p:nvSpPr>
          <p:cNvPr id="71689" name="Text Box 9"/>
          <p:cNvSpPr txBox="1">
            <a:spLocks noChangeArrowheads="1"/>
          </p:cNvSpPr>
          <p:nvPr/>
        </p:nvSpPr>
        <p:spPr bwMode="auto">
          <a:xfrm>
            <a:off x="755650" y="2492375"/>
            <a:ext cx="7416800" cy="1797050"/>
          </a:xfrm>
          <a:prstGeom prst="rect">
            <a:avLst/>
          </a:prstGeom>
          <a:solidFill>
            <a:schemeClr val="bg1">
              <a:alpha val="50000"/>
            </a:schemeClr>
          </a:solidFill>
          <a:ln w="25400" algn="ctr">
            <a:noFill/>
            <a:miter lim="800000"/>
            <a:headEnd/>
            <a:tailEnd/>
          </a:ln>
          <a:effectLst/>
        </p:spPr>
        <p:txBody>
          <a:bodyPr>
            <a:spAutoFit/>
          </a:bodyPr>
          <a:lstStyle/>
          <a:p>
            <a:pPr>
              <a:buFontTx/>
              <a:buNone/>
            </a:pPr>
            <a:r>
              <a:rPr lang="it-IT" sz="2000"/>
              <a:t>Three modules of the Delft3D have been used:</a:t>
            </a:r>
          </a:p>
          <a:p>
            <a:pPr lvl="1"/>
            <a:r>
              <a:rPr lang="it-IT" sz="2000"/>
              <a:t>Wave model (SWAN): Wave propagation model;</a:t>
            </a:r>
          </a:p>
          <a:p>
            <a:pPr lvl="1"/>
            <a:r>
              <a:rPr lang="it-IT" sz="2000"/>
              <a:t>Hydrodinamic model: 2D/3D current field;</a:t>
            </a:r>
          </a:p>
          <a:p>
            <a:pPr lvl="1"/>
            <a:r>
              <a:rPr lang="it-IT" sz="2000"/>
              <a:t>Sediment transport model: sediment suspension, deposition</a:t>
            </a:r>
            <a:endParaRPr lang="en-GB" sz="20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57" name="Rectangle 53"/>
          <p:cNvSpPr>
            <a:spLocks noChangeArrowheads="1"/>
          </p:cNvSpPr>
          <p:nvPr/>
        </p:nvSpPr>
        <p:spPr bwMode="auto">
          <a:xfrm>
            <a:off x="0" y="0"/>
            <a:ext cx="9144000" cy="6858000"/>
          </a:xfrm>
          <a:prstGeom prst="rect">
            <a:avLst/>
          </a:prstGeom>
          <a:solidFill>
            <a:srgbClr val="3366FF">
              <a:alpha val="50000"/>
            </a:srgbClr>
          </a:solidFill>
          <a:ln w="9525">
            <a:solidFill>
              <a:schemeClr val="tx1"/>
            </a:solidFill>
            <a:miter lim="800000"/>
            <a:headEnd/>
            <a:tailEnd/>
          </a:ln>
          <a:effectLst/>
        </p:spPr>
        <p:txBody>
          <a:bodyPr wrap="none" anchor="ctr"/>
          <a:lstStyle/>
          <a:p>
            <a:endParaRPr lang="it-IT"/>
          </a:p>
        </p:txBody>
      </p:sp>
      <p:sp>
        <p:nvSpPr>
          <p:cNvPr id="72707" name="Text Box 3"/>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72710" name="Text Box 6"/>
          <p:cNvSpPr txBox="1">
            <a:spLocks noChangeArrowheads="1"/>
          </p:cNvSpPr>
          <p:nvPr/>
        </p:nvSpPr>
        <p:spPr bwMode="auto">
          <a:xfrm>
            <a:off x="395288" y="5229225"/>
            <a:ext cx="2736850" cy="366713"/>
          </a:xfrm>
          <a:prstGeom prst="rect">
            <a:avLst/>
          </a:prstGeom>
          <a:noFill/>
          <a:ln w="9525">
            <a:noFill/>
            <a:miter lim="800000"/>
            <a:headEnd/>
            <a:tailEnd/>
          </a:ln>
          <a:effectLst/>
        </p:spPr>
        <p:txBody>
          <a:bodyPr>
            <a:spAutoFit/>
          </a:bodyPr>
          <a:lstStyle/>
          <a:p>
            <a:pPr algn="ctr">
              <a:spcBef>
                <a:spcPct val="50000"/>
              </a:spcBef>
              <a:buFontTx/>
              <a:buNone/>
            </a:pPr>
            <a:endParaRPr lang="en-US"/>
          </a:p>
        </p:txBody>
      </p:sp>
      <p:sp>
        <p:nvSpPr>
          <p:cNvPr id="72711" name="AutoShape 7"/>
          <p:cNvSpPr>
            <a:spLocks noChangeArrowheads="1"/>
          </p:cNvSpPr>
          <p:nvPr/>
        </p:nvSpPr>
        <p:spPr bwMode="auto">
          <a:xfrm>
            <a:off x="179388" y="5013325"/>
            <a:ext cx="1800225" cy="863600"/>
          </a:xfrm>
          <a:prstGeom prst="roundRect">
            <a:avLst>
              <a:gd name="adj" fmla="val 16667"/>
            </a:avLst>
          </a:prstGeom>
          <a:gradFill rotWithShape="1">
            <a:gsLst>
              <a:gs pos="0">
                <a:schemeClr val="accent1"/>
              </a:gs>
              <a:gs pos="50000">
                <a:schemeClr val="bg1"/>
              </a:gs>
              <a:gs pos="100000">
                <a:schemeClr val="accent1"/>
              </a:gs>
            </a:gsLst>
            <a:lin ang="2700000" scaled="1"/>
          </a:gradFill>
          <a:ln w="9525">
            <a:solidFill>
              <a:schemeClr val="accent2"/>
            </a:solidFill>
            <a:round/>
            <a:headEnd/>
            <a:tailEnd/>
          </a:ln>
          <a:effectLst>
            <a:outerShdw dist="107763" dir="18900000" algn="ctr" rotWithShape="0">
              <a:schemeClr val="bg2">
                <a:alpha val="50000"/>
              </a:schemeClr>
            </a:outerShdw>
          </a:effectLst>
        </p:spPr>
        <p:txBody>
          <a:bodyPr wrap="none" anchor="ctr"/>
          <a:lstStyle/>
          <a:p>
            <a:pPr algn="ctr">
              <a:lnSpc>
                <a:spcPct val="90000"/>
              </a:lnSpc>
              <a:spcBef>
                <a:spcPct val="0"/>
              </a:spcBef>
              <a:buFontTx/>
              <a:buNone/>
            </a:pPr>
            <a:r>
              <a:rPr lang="en-US" sz="2000" b="1"/>
              <a:t>Selected</a:t>
            </a:r>
          </a:p>
          <a:p>
            <a:pPr algn="ctr">
              <a:lnSpc>
                <a:spcPct val="90000"/>
              </a:lnSpc>
              <a:spcBef>
                <a:spcPct val="0"/>
              </a:spcBef>
              <a:buFontTx/>
              <a:buNone/>
            </a:pPr>
            <a:r>
              <a:rPr lang="en-US" sz="2000" b="1"/>
              <a:t>storms</a:t>
            </a:r>
          </a:p>
        </p:txBody>
      </p:sp>
      <p:sp>
        <p:nvSpPr>
          <p:cNvPr id="72712" name="AutoShape 8"/>
          <p:cNvSpPr>
            <a:spLocks noChangeArrowheads="1"/>
          </p:cNvSpPr>
          <p:nvPr/>
        </p:nvSpPr>
        <p:spPr bwMode="auto">
          <a:xfrm>
            <a:off x="179388" y="908050"/>
            <a:ext cx="1800225" cy="893763"/>
          </a:xfrm>
          <a:prstGeom prst="roundRect">
            <a:avLst>
              <a:gd name="adj" fmla="val 16667"/>
            </a:avLst>
          </a:prstGeom>
          <a:gradFill rotWithShape="1">
            <a:gsLst>
              <a:gs pos="0">
                <a:schemeClr val="accent1"/>
              </a:gs>
              <a:gs pos="50000">
                <a:schemeClr val="bg1"/>
              </a:gs>
              <a:gs pos="100000">
                <a:schemeClr val="accent1"/>
              </a:gs>
            </a:gsLst>
            <a:lin ang="2700000" scaled="1"/>
          </a:gradFill>
          <a:ln w="9525">
            <a:solidFill>
              <a:schemeClr val="accent2"/>
            </a:solidFill>
            <a:round/>
            <a:headEnd/>
            <a:tailEnd/>
          </a:ln>
          <a:effectLst>
            <a:outerShdw dist="107763" dir="18900000" algn="ctr" rotWithShape="0">
              <a:schemeClr val="bg2">
                <a:alpha val="50000"/>
              </a:schemeClr>
            </a:outerShdw>
          </a:effectLst>
        </p:spPr>
        <p:txBody>
          <a:bodyPr wrap="none" anchor="ctr"/>
          <a:lstStyle/>
          <a:p>
            <a:pPr algn="ctr">
              <a:spcBef>
                <a:spcPct val="0"/>
              </a:spcBef>
              <a:buFontTx/>
              <a:buNone/>
            </a:pPr>
            <a:r>
              <a:rPr lang="en-US" sz="2000" b="1"/>
              <a:t>Boundary </a:t>
            </a:r>
          </a:p>
          <a:p>
            <a:pPr algn="ctr">
              <a:spcBef>
                <a:spcPct val="0"/>
              </a:spcBef>
              <a:buFontTx/>
              <a:buNone/>
            </a:pPr>
            <a:r>
              <a:rPr lang="en-US" sz="2000" b="1"/>
              <a:t>conditions</a:t>
            </a:r>
          </a:p>
        </p:txBody>
      </p:sp>
      <p:sp>
        <p:nvSpPr>
          <p:cNvPr id="72713" name="AutoShape 9"/>
          <p:cNvSpPr>
            <a:spLocks noChangeArrowheads="1"/>
          </p:cNvSpPr>
          <p:nvPr/>
        </p:nvSpPr>
        <p:spPr bwMode="auto">
          <a:xfrm>
            <a:off x="179388" y="2636838"/>
            <a:ext cx="1800225" cy="647700"/>
          </a:xfrm>
          <a:prstGeom prst="roundRect">
            <a:avLst>
              <a:gd name="adj" fmla="val 16667"/>
            </a:avLst>
          </a:prstGeom>
          <a:gradFill rotWithShape="1">
            <a:gsLst>
              <a:gs pos="0">
                <a:schemeClr val="accent1"/>
              </a:gs>
              <a:gs pos="50000">
                <a:schemeClr val="bg1"/>
              </a:gs>
              <a:gs pos="100000">
                <a:schemeClr val="accent1"/>
              </a:gs>
            </a:gsLst>
            <a:lin ang="2700000" scaled="1"/>
          </a:gradFill>
          <a:ln w="9525">
            <a:solidFill>
              <a:schemeClr val="accent2"/>
            </a:solidFill>
            <a:round/>
            <a:headEnd/>
            <a:tailEnd/>
          </a:ln>
          <a:effectLst>
            <a:outerShdw dist="107763" dir="18900000" algn="ctr" rotWithShape="0">
              <a:schemeClr val="bg2">
                <a:alpha val="50000"/>
              </a:schemeClr>
            </a:outerShdw>
          </a:effectLst>
        </p:spPr>
        <p:txBody>
          <a:bodyPr wrap="none" anchor="ctr"/>
          <a:lstStyle/>
          <a:p>
            <a:pPr algn="ctr">
              <a:spcBef>
                <a:spcPct val="0"/>
              </a:spcBef>
              <a:buFontTx/>
              <a:buNone/>
            </a:pPr>
            <a:r>
              <a:rPr lang="en-US" sz="2000" b="1"/>
              <a:t>Scenarios </a:t>
            </a:r>
          </a:p>
          <a:p>
            <a:pPr algn="ctr">
              <a:spcBef>
                <a:spcPct val="0"/>
              </a:spcBef>
              <a:buFontTx/>
              <a:buNone/>
            </a:pPr>
            <a:r>
              <a:rPr lang="en-US" sz="2000" b="1"/>
              <a:t>description</a:t>
            </a:r>
          </a:p>
        </p:txBody>
      </p:sp>
      <p:graphicFrame>
        <p:nvGraphicFramePr>
          <p:cNvPr id="72829" name="Group 125"/>
          <p:cNvGraphicFramePr>
            <a:graphicFrameLocks noGrp="1"/>
          </p:cNvGraphicFramePr>
          <p:nvPr>
            <p:ph/>
          </p:nvPr>
        </p:nvGraphicFramePr>
        <p:xfrm>
          <a:off x="2484438" y="4281488"/>
          <a:ext cx="6480175" cy="2113920"/>
        </p:xfrm>
        <a:graphic>
          <a:graphicData uri="http://schemas.openxmlformats.org/drawingml/2006/table">
            <a:tbl>
              <a:tblPr/>
              <a:tblGrid>
                <a:gridCol w="1125537"/>
                <a:gridCol w="914400"/>
                <a:gridCol w="1504950"/>
                <a:gridCol w="1009650"/>
                <a:gridCol w="1925638"/>
              </a:tblGrid>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Scenario</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Rt (years)</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Dir (°N)</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Hs Max (m)</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Date</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35 – 65 (NE)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3.4</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1-5 Jan 1993</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r>
              <a:tr h="338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35 – 65 (NE)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4.3</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25-28 Dec 1996</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r>
              <a:tr h="338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65 – 95 (E)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3.0</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8-12 Dec 1990</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a:t>
                      </a:r>
                    </a:p>
                  </a:txBody>
                  <a:tcPr marL="90000" marR="90000" marT="46800" marB="4680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65 – 95 (E)</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3.5</a:t>
                      </a:r>
                    </a:p>
                  </a:txBody>
                  <a:tcPr marL="90000" marR="90000" marT="46800" marB="4680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6-9 Nov 1999</a:t>
                      </a:r>
                    </a:p>
                  </a:txBody>
                  <a:tcPr marL="90000" marR="90000" marT="46800" marB="4680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alpha val="50000"/>
                      </a:schemeClr>
                    </a:solidFill>
                  </a:tcPr>
                </a:tc>
              </a:tr>
            </a:tbl>
          </a:graphicData>
        </a:graphic>
      </p:graphicFrame>
      <p:sp>
        <p:nvSpPr>
          <p:cNvPr id="72759" name="Text Box 55"/>
          <p:cNvSpPr txBox="1">
            <a:spLocks noChangeArrowheads="1"/>
          </p:cNvSpPr>
          <p:nvPr/>
        </p:nvSpPr>
        <p:spPr bwMode="auto">
          <a:xfrm>
            <a:off x="2484438" y="188913"/>
            <a:ext cx="4032250" cy="457200"/>
          </a:xfrm>
          <a:prstGeom prst="rect">
            <a:avLst/>
          </a:prstGeom>
          <a:solidFill>
            <a:schemeClr val="bg1">
              <a:alpha val="50000"/>
            </a:schemeClr>
          </a:solidFill>
          <a:ln w="25400" algn="ctr">
            <a:noFill/>
            <a:miter lim="800000"/>
            <a:headEnd/>
            <a:tailEnd/>
          </a:ln>
          <a:effectLst/>
        </p:spPr>
        <p:txBody>
          <a:bodyPr>
            <a:spAutoFit/>
          </a:bodyPr>
          <a:lstStyle/>
          <a:p>
            <a:pPr algn="ctr">
              <a:spcBef>
                <a:spcPct val="50000"/>
              </a:spcBef>
              <a:buFontTx/>
              <a:buNone/>
            </a:pPr>
            <a:r>
              <a:rPr lang="en-GB" sz="2400" b="1"/>
              <a:t>Delft 3D</a:t>
            </a:r>
          </a:p>
        </p:txBody>
      </p:sp>
      <p:sp>
        <p:nvSpPr>
          <p:cNvPr id="72826" name="Line 122"/>
          <p:cNvSpPr>
            <a:spLocks noChangeShapeType="1"/>
          </p:cNvSpPr>
          <p:nvPr/>
        </p:nvSpPr>
        <p:spPr bwMode="auto">
          <a:xfrm>
            <a:off x="1979613" y="5445125"/>
            <a:ext cx="504825" cy="0"/>
          </a:xfrm>
          <a:prstGeom prst="line">
            <a:avLst/>
          </a:prstGeom>
          <a:noFill/>
          <a:ln w="12700">
            <a:solidFill>
              <a:schemeClr val="tx1"/>
            </a:solidFill>
            <a:round/>
            <a:headEnd/>
            <a:tailEnd type="triangle" w="med" len="med"/>
          </a:ln>
          <a:effectLst/>
        </p:spPr>
        <p:txBody>
          <a:bodyPr/>
          <a:lstStyle/>
          <a:p>
            <a:endParaRPr lang="it-IT"/>
          </a:p>
        </p:txBody>
      </p:sp>
      <p:sp>
        <p:nvSpPr>
          <p:cNvPr id="72832" name="Text Box 128"/>
          <p:cNvSpPr txBox="1">
            <a:spLocks noChangeArrowheads="1"/>
          </p:cNvSpPr>
          <p:nvPr/>
        </p:nvSpPr>
        <p:spPr bwMode="auto">
          <a:xfrm>
            <a:off x="2484438" y="2057400"/>
            <a:ext cx="6480175" cy="1803400"/>
          </a:xfrm>
          <a:prstGeom prst="rect">
            <a:avLst/>
          </a:prstGeom>
          <a:solidFill>
            <a:schemeClr val="bg1">
              <a:alpha val="50000"/>
            </a:schemeClr>
          </a:solidFill>
          <a:ln w="25400" algn="ctr">
            <a:noFill/>
            <a:miter lim="800000"/>
            <a:headEnd/>
            <a:tailEnd/>
          </a:ln>
          <a:effectLst/>
        </p:spPr>
        <p:txBody>
          <a:bodyPr>
            <a:spAutoFit/>
          </a:bodyPr>
          <a:lstStyle/>
          <a:p>
            <a:pPr algn="just">
              <a:lnSpc>
                <a:spcPct val="80000"/>
              </a:lnSpc>
              <a:spcBef>
                <a:spcPct val="0"/>
              </a:spcBef>
              <a:buFontTx/>
              <a:buNone/>
            </a:pPr>
            <a:r>
              <a:rPr lang="en-US" sz="2000"/>
              <a:t>Through the extreme event analysis (POT) 4 storm events have been selected. Two events for each of the two more frequent incoming wave directions. All the events come from the data set. One event for each direction corresponds to the 5 years return value, while the other one is the stronger storm in the data set form that direction.</a:t>
            </a:r>
            <a:endParaRPr lang="en-GB" sz="2000"/>
          </a:p>
        </p:txBody>
      </p:sp>
      <p:sp>
        <p:nvSpPr>
          <p:cNvPr id="72833" name="Line 129"/>
          <p:cNvSpPr>
            <a:spLocks noChangeShapeType="1"/>
          </p:cNvSpPr>
          <p:nvPr/>
        </p:nvSpPr>
        <p:spPr bwMode="auto">
          <a:xfrm>
            <a:off x="1979613" y="2940050"/>
            <a:ext cx="504825" cy="0"/>
          </a:xfrm>
          <a:prstGeom prst="line">
            <a:avLst/>
          </a:prstGeom>
          <a:noFill/>
          <a:ln w="12700">
            <a:solidFill>
              <a:schemeClr val="tx1"/>
            </a:solidFill>
            <a:round/>
            <a:headEnd/>
            <a:tailEnd type="triangle" w="med" len="med"/>
          </a:ln>
          <a:effectLst/>
        </p:spPr>
        <p:txBody>
          <a:bodyPr/>
          <a:lstStyle/>
          <a:p>
            <a:endParaRPr lang="it-IT"/>
          </a:p>
        </p:txBody>
      </p:sp>
      <p:sp>
        <p:nvSpPr>
          <p:cNvPr id="72834" name="Line 130"/>
          <p:cNvSpPr>
            <a:spLocks noChangeShapeType="1"/>
          </p:cNvSpPr>
          <p:nvPr/>
        </p:nvSpPr>
        <p:spPr bwMode="auto">
          <a:xfrm>
            <a:off x="1979613" y="1379538"/>
            <a:ext cx="504825" cy="0"/>
          </a:xfrm>
          <a:prstGeom prst="line">
            <a:avLst/>
          </a:prstGeom>
          <a:noFill/>
          <a:ln w="12700">
            <a:solidFill>
              <a:schemeClr val="tx1"/>
            </a:solidFill>
            <a:round/>
            <a:headEnd/>
            <a:tailEnd type="triangle" w="med" len="med"/>
          </a:ln>
          <a:effectLst/>
        </p:spPr>
        <p:txBody>
          <a:bodyPr/>
          <a:lstStyle/>
          <a:p>
            <a:endParaRPr lang="it-IT"/>
          </a:p>
        </p:txBody>
      </p:sp>
      <p:sp>
        <p:nvSpPr>
          <p:cNvPr id="72835" name="Text Box 131"/>
          <p:cNvSpPr txBox="1">
            <a:spLocks noChangeArrowheads="1"/>
          </p:cNvSpPr>
          <p:nvPr/>
        </p:nvSpPr>
        <p:spPr bwMode="auto">
          <a:xfrm>
            <a:off x="2484438" y="981075"/>
            <a:ext cx="6480175" cy="825500"/>
          </a:xfrm>
          <a:prstGeom prst="rect">
            <a:avLst/>
          </a:prstGeom>
          <a:solidFill>
            <a:schemeClr val="bg1">
              <a:alpha val="50000"/>
            </a:schemeClr>
          </a:solidFill>
          <a:ln w="25400" algn="ctr">
            <a:noFill/>
            <a:miter lim="800000"/>
            <a:headEnd/>
            <a:tailEnd/>
          </a:ln>
          <a:effectLst/>
        </p:spPr>
        <p:txBody>
          <a:bodyPr>
            <a:spAutoFit/>
          </a:bodyPr>
          <a:lstStyle/>
          <a:p>
            <a:pPr algn="just">
              <a:lnSpc>
                <a:spcPct val="80000"/>
              </a:lnSpc>
              <a:spcBef>
                <a:spcPct val="0"/>
              </a:spcBef>
              <a:buFontTx/>
              <a:buNone/>
            </a:pPr>
            <a:r>
              <a:rPr lang="en-US" sz="2000"/>
              <a:t>Only wave action and river discharge have been considered. Wind action, large scale currents and tides were not taken into account. </a:t>
            </a:r>
            <a:endParaRPr lang="en-GB" sz="20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alpha val="50000"/>
          </a:schemeClr>
        </a:solidFill>
        <a:ln w="2540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alpha val="50000"/>
          </a:schemeClr>
        </a:solidFill>
        <a:ln w="2540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Char char="•"/>
          <a:tabLst/>
          <a:defRPr kumimoji="0" lang="en-GB" sz="18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6948</TotalTime>
  <Words>1108</Words>
  <Application>Microsoft Office PowerPoint</Application>
  <PresentationFormat>Presentazione su schermo (4:3)</PresentationFormat>
  <Paragraphs>228</Paragraphs>
  <Slides>29</Slides>
  <Notes>5</Notes>
  <HiddenSlides>0</HiddenSlides>
  <MMClips>2</MMClips>
  <ScaleCrop>false</ScaleCrop>
  <HeadingPairs>
    <vt:vector size="8" baseType="variant">
      <vt:variant>
        <vt:lpstr>Caratteri utilizzati</vt:lpstr>
      </vt:variant>
      <vt:variant>
        <vt:i4>5</vt:i4>
      </vt:variant>
      <vt:variant>
        <vt:lpstr>Tema</vt:lpstr>
      </vt:variant>
      <vt:variant>
        <vt:i4>1</vt:i4>
      </vt:variant>
      <vt:variant>
        <vt:lpstr>Server OLE incorporati</vt:lpstr>
      </vt:variant>
      <vt:variant>
        <vt:i4>2</vt:i4>
      </vt:variant>
      <vt:variant>
        <vt:lpstr>Titoli diapositive</vt:lpstr>
      </vt:variant>
      <vt:variant>
        <vt:i4>29</vt:i4>
      </vt:variant>
    </vt:vector>
  </HeadingPairs>
  <TitlesOfParts>
    <vt:vector size="37" baseType="lpstr">
      <vt:lpstr>Arial</vt:lpstr>
      <vt:lpstr>Times New Roman</vt:lpstr>
      <vt:lpstr>Baskerville Old Face</vt:lpstr>
      <vt:lpstr>Comic Sans MS</vt:lpstr>
      <vt:lpstr>Symbol</vt:lpstr>
      <vt:lpstr>Struttura predefinita</vt:lpstr>
      <vt:lpstr>Microsoft Equation 3.0</vt:lpstr>
      <vt:lpstr>Foglio di lavoro di Microsoft Excel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vector>
  </TitlesOfParts>
  <Company>APAT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APAT</dc:creator>
  <cp:lastModifiedBy>Ant</cp:lastModifiedBy>
  <cp:revision>53</cp:revision>
  <dcterms:created xsi:type="dcterms:W3CDTF">2010-02-11T17:07:41Z</dcterms:created>
  <dcterms:modified xsi:type="dcterms:W3CDTF">2010-03-03T20:41:31Z</dcterms:modified>
</cp:coreProperties>
</file>